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81" r:id="rId5"/>
    <p:sldMasterId id="2147483683" r:id="rId6"/>
    <p:sldMasterId id="2147483660" r:id="rId7"/>
  </p:sldMasterIdLst>
  <p:notesMasterIdLst>
    <p:notesMasterId r:id="rId37"/>
  </p:notesMasterIdLst>
  <p:sldIdLst>
    <p:sldId id="257" r:id="rId8"/>
    <p:sldId id="259" r:id="rId9"/>
    <p:sldId id="258" r:id="rId10"/>
    <p:sldId id="261" r:id="rId11"/>
    <p:sldId id="2147376285" r:id="rId12"/>
    <p:sldId id="2147376221" r:id="rId13"/>
    <p:sldId id="2147376329" r:id="rId14"/>
    <p:sldId id="2147376332" r:id="rId15"/>
    <p:sldId id="2147376300" r:id="rId16"/>
    <p:sldId id="2147376333" r:id="rId17"/>
    <p:sldId id="2147376288" r:id="rId18"/>
    <p:sldId id="2147376293" r:id="rId19"/>
    <p:sldId id="2147376318" r:id="rId20"/>
    <p:sldId id="2147376320" r:id="rId21"/>
    <p:sldId id="2147376321" r:id="rId22"/>
    <p:sldId id="2147376298" r:id="rId23"/>
    <p:sldId id="414" r:id="rId24"/>
    <p:sldId id="410" r:id="rId25"/>
    <p:sldId id="417" r:id="rId26"/>
    <p:sldId id="418" r:id="rId27"/>
    <p:sldId id="419" r:id="rId28"/>
    <p:sldId id="416" r:id="rId29"/>
    <p:sldId id="263" r:id="rId30"/>
    <p:sldId id="265" r:id="rId31"/>
    <p:sldId id="412" r:id="rId32"/>
    <p:sldId id="413" r:id="rId33"/>
    <p:sldId id="415" r:id="rId34"/>
    <p:sldId id="411" r:id="rId35"/>
    <p:sldId id="268" r:id="rId3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419" autoAdjust="0"/>
  </p:normalViewPr>
  <p:slideViewPr>
    <p:cSldViewPr snapToGrid="0">
      <p:cViewPr varScale="1">
        <p:scale>
          <a:sx n="33" d="100"/>
          <a:sy n="33" d="100"/>
        </p:scale>
        <p:origin x="19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Townsend" userId="9c7765e4-1407-45be-a231-8e9f01cc983c" providerId="ADAL" clId="{674D9294-0CAD-4CC6-BCB5-1811C255597E}"/>
    <pc:docChg chg="delSld modSld delMainMaster">
      <pc:chgData name="Fiona Townsend" userId="9c7765e4-1407-45be-a231-8e9f01cc983c" providerId="ADAL" clId="{674D9294-0CAD-4CC6-BCB5-1811C255597E}" dt="2026-05-08T14:51:18.090" v="18" actId="20577"/>
      <pc:docMkLst>
        <pc:docMk/>
      </pc:docMkLst>
      <pc:sldChg chg="modNotesTx">
        <pc:chgData name="Fiona Townsend" userId="9c7765e4-1407-45be-a231-8e9f01cc983c" providerId="ADAL" clId="{674D9294-0CAD-4CC6-BCB5-1811C255597E}" dt="2026-05-08T14:51:12.677" v="17" actId="20577"/>
        <pc:sldMkLst>
          <pc:docMk/>
          <pc:sldMk cId="4076249196" sldId="258"/>
        </pc:sldMkLst>
      </pc:sldChg>
      <pc:sldChg chg="modNotesTx">
        <pc:chgData name="Fiona Townsend" userId="9c7765e4-1407-45be-a231-8e9f01cc983c" providerId="ADAL" clId="{674D9294-0CAD-4CC6-BCB5-1811C255597E}" dt="2026-05-08T14:51:18.090" v="18" actId="20577"/>
        <pc:sldMkLst>
          <pc:docMk/>
          <pc:sldMk cId="1755355531" sldId="259"/>
        </pc:sldMkLst>
      </pc:sldChg>
      <pc:sldChg chg="modNotesTx">
        <pc:chgData name="Fiona Townsend" userId="9c7765e4-1407-45be-a231-8e9f01cc983c" providerId="ADAL" clId="{674D9294-0CAD-4CC6-BCB5-1811C255597E}" dt="2026-05-08T14:50:11.775" v="9" actId="20577"/>
        <pc:sldMkLst>
          <pc:docMk/>
          <pc:sldMk cId="2510172592" sldId="263"/>
        </pc:sldMkLst>
      </pc:sldChg>
      <pc:sldChg chg="modNotesTx">
        <pc:chgData name="Fiona Townsend" userId="9c7765e4-1407-45be-a231-8e9f01cc983c" providerId="ADAL" clId="{674D9294-0CAD-4CC6-BCB5-1811C255597E}" dt="2026-05-08T14:50:06.865" v="8" actId="20577"/>
        <pc:sldMkLst>
          <pc:docMk/>
          <pc:sldMk cId="1153084051" sldId="265"/>
        </pc:sldMkLst>
      </pc:sldChg>
      <pc:sldChg chg="modNotesTx">
        <pc:chgData name="Fiona Townsend" userId="9c7765e4-1407-45be-a231-8e9f01cc983c" providerId="ADAL" clId="{674D9294-0CAD-4CC6-BCB5-1811C255597E}" dt="2026-05-08T14:49:35.063" v="2" actId="20577"/>
        <pc:sldMkLst>
          <pc:docMk/>
          <pc:sldMk cId="2264872494" sldId="268"/>
        </pc:sldMkLst>
      </pc:sldChg>
      <pc:sldChg chg="modNotesTx">
        <pc:chgData name="Fiona Townsend" userId="9c7765e4-1407-45be-a231-8e9f01cc983c" providerId="ADAL" clId="{674D9294-0CAD-4CC6-BCB5-1811C255597E}" dt="2026-05-08T14:50:36.841" v="15" actId="20577"/>
        <pc:sldMkLst>
          <pc:docMk/>
          <pc:sldMk cId="2891878096" sldId="410"/>
        </pc:sldMkLst>
      </pc:sldChg>
      <pc:sldChg chg="modNotesTx">
        <pc:chgData name="Fiona Townsend" userId="9c7765e4-1407-45be-a231-8e9f01cc983c" providerId="ADAL" clId="{674D9294-0CAD-4CC6-BCB5-1811C255597E}" dt="2026-05-08T14:49:46.432" v="4" actId="20577"/>
        <pc:sldMkLst>
          <pc:docMk/>
          <pc:sldMk cId="287317612" sldId="411"/>
        </pc:sldMkLst>
      </pc:sldChg>
      <pc:sldChg chg="modNotesTx">
        <pc:chgData name="Fiona Townsend" userId="9c7765e4-1407-45be-a231-8e9f01cc983c" providerId="ADAL" clId="{674D9294-0CAD-4CC6-BCB5-1811C255597E}" dt="2026-05-08T14:50:02.207" v="7" actId="20577"/>
        <pc:sldMkLst>
          <pc:docMk/>
          <pc:sldMk cId="2390190615" sldId="412"/>
        </pc:sldMkLst>
      </pc:sldChg>
      <pc:sldChg chg="modNotesTx">
        <pc:chgData name="Fiona Townsend" userId="9c7765e4-1407-45be-a231-8e9f01cc983c" providerId="ADAL" clId="{674D9294-0CAD-4CC6-BCB5-1811C255597E}" dt="2026-05-08T14:49:54.680" v="6" actId="5793"/>
        <pc:sldMkLst>
          <pc:docMk/>
          <pc:sldMk cId="725352742" sldId="413"/>
        </pc:sldMkLst>
      </pc:sldChg>
      <pc:sldChg chg="modNotesTx">
        <pc:chgData name="Fiona Townsend" userId="9c7765e4-1407-45be-a231-8e9f01cc983c" providerId="ADAL" clId="{674D9294-0CAD-4CC6-BCB5-1811C255597E}" dt="2026-05-08T14:50:44.016" v="16" actId="20577"/>
        <pc:sldMkLst>
          <pc:docMk/>
          <pc:sldMk cId="148901386" sldId="414"/>
        </pc:sldMkLst>
      </pc:sldChg>
      <pc:sldChg chg="modNotesTx">
        <pc:chgData name="Fiona Townsend" userId="9c7765e4-1407-45be-a231-8e9f01cc983c" providerId="ADAL" clId="{674D9294-0CAD-4CC6-BCB5-1811C255597E}" dt="2026-05-08T14:50:32.686" v="14" actId="5793"/>
        <pc:sldMkLst>
          <pc:docMk/>
          <pc:sldMk cId="330896878" sldId="417"/>
        </pc:sldMkLst>
      </pc:sldChg>
      <pc:sldChg chg="modNotesTx">
        <pc:chgData name="Fiona Townsend" userId="9c7765e4-1407-45be-a231-8e9f01cc983c" providerId="ADAL" clId="{674D9294-0CAD-4CC6-BCB5-1811C255597E}" dt="2026-05-08T14:50:26.819" v="12" actId="5793"/>
        <pc:sldMkLst>
          <pc:docMk/>
          <pc:sldMk cId="3721054811" sldId="418"/>
        </pc:sldMkLst>
      </pc:sldChg>
      <pc:sldChg chg="modNotesTx">
        <pc:chgData name="Fiona Townsend" userId="9c7765e4-1407-45be-a231-8e9f01cc983c" providerId="ADAL" clId="{674D9294-0CAD-4CC6-BCB5-1811C255597E}" dt="2026-05-08T14:50:20.171" v="10" actId="20577"/>
        <pc:sldMkLst>
          <pc:docMk/>
          <pc:sldMk cId="1162175105" sldId="419"/>
        </pc:sldMkLst>
      </pc:sldChg>
      <pc:sldChg chg="del">
        <pc:chgData name="Fiona Townsend" userId="9c7765e4-1407-45be-a231-8e9f01cc983c" providerId="ADAL" clId="{674D9294-0CAD-4CC6-BCB5-1811C255597E}" dt="2026-05-08T14:44:34" v="1" actId="2696"/>
        <pc:sldMkLst>
          <pc:docMk/>
          <pc:sldMk cId="4282714872" sldId="2147376287"/>
        </pc:sldMkLst>
      </pc:sldChg>
      <pc:sldChg chg="del">
        <pc:chgData name="Fiona Townsend" userId="9c7765e4-1407-45be-a231-8e9f01cc983c" providerId="ADAL" clId="{674D9294-0CAD-4CC6-BCB5-1811C255597E}" dt="2026-05-08T14:44:30.362" v="0" actId="2696"/>
        <pc:sldMkLst>
          <pc:docMk/>
          <pc:sldMk cId="45606436" sldId="2147376334"/>
        </pc:sldMkLst>
      </pc:sldChg>
      <pc:sldMasterChg chg="del delSldLayout">
        <pc:chgData name="Fiona Townsend" userId="9c7765e4-1407-45be-a231-8e9f01cc983c" providerId="ADAL" clId="{674D9294-0CAD-4CC6-BCB5-1811C255597E}" dt="2026-05-08T14:44:30.362" v="0" actId="2696"/>
        <pc:sldMasterMkLst>
          <pc:docMk/>
          <pc:sldMasterMk cId="2377964618" sldId="2147493542"/>
        </pc:sldMasterMkLst>
        <pc:sldLayoutChg chg="del">
          <pc:chgData name="Fiona Townsend" userId="9c7765e4-1407-45be-a231-8e9f01cc983c" providerId="ADAL" clId="{674D9294-0CAD-4CC6-BCB5-1811C255597E}" dt="2026-05-08T14:44:30.362" v="0" actId="2696"/>
          <pc:sldLayoutMkLst>
            <pc:docMk/>
            <pc:sldMasterMk cId="2377964618" sldId="2147493542"/>
            <pc:sldLayoutMk cId="571130093" sldId="2147493543"/>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2893340004" sldId="2147493544"/>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1484283295" sldId="2147493545"/>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2814390335" sldId="2147493546"/>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167692489" sldId="2147493547"/>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3555139424" sldId="2147493548"/>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4072235194" sldId="2147493549"/>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991402024" sldId="2147493550"/>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3372258345" sldId="2147493551"/>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2357196412" sldId="2147493552"/>
          </pc:sldLayoutMkLst>
        </pc:sldLayoutChg>
        <pc:sldLayoutChg chg="del">
          <pc:chgData name="Fiona Townsend" userId="9c7765e4-1407-45be-a231-8e9f01cc983c" providerId="ADAL" clId="{674D9294-0CAD-4CC6-BCB5-1811C255597E}" dt="2026-05-08T14:44:30.362" v="0" actId="2696"/>
          <pc:sldLayoutMkLst>
            <pc:docMk/>
            <pc:sldMasterMk cId="2377964618" sldId="2147493542"/>
            <pc:sldLayoutMk cId="424994622" sldId="21474935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BAEAEE06-F6A8-4C66-BF37-5D0EBBED71D3}" type="datetimeFigureOut">
              <a:rPr lang="en-GB" smtClean="0"/>
              <a:t>08/05/2026</a:t>
            </a:fld>
            <a:endParaRPr lang="en-GB"/>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84069"/>
            <a:ext cx="5447030" cy="3914240"/>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5"/>
            <a:ext cx="2950475" cy="498772"/>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2C54B547-DDAB-4C41-ABA5-6CFC09D533CC}" type="slidenum">
              <a:rPr lang="en-GB" smtClean="0"/>
              <a:t>‹#›</a:t>
            </a:fld>
            <a:endParaRPr lang="en-GB"/>
          </a:p>
        </p:txBody>
      </p:sp>
    </p:spTree>
    <p:extLst>
      <p:ext uri="{BB962C8B-B14F-4D97-AF65-F5344CB8AC3E}">
        <p14:creationId xmlns:p14="http://schemas.microsoft.com/office/powerpoint/2010/main" val="386765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0" y="809625"/>
            <a:ext cx="7192963" cy="4046538"/>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15772">
              <a:defRPr/>
            </a:pPr>
            <a:fld id="{ADF8E77E-78B4-4EB7-A8A3-0AF5E45F9AAE}" type="slidenum">
              <a:rPr lang="en-GB">
                <a:solidFill>
                  <a:prstClr val="black"/>
                </a:solidFill>
                <a:latin typeface="Calibri"/>
              </a:rPr>
              <a:pPr defTabSz="915772">
                <a:defRPr/>
              </a:pPr>
              <a:t>1</a:t>
            </a:fld>
            <a:endParaRPr lang="en-GB">
              <a:solidFill>
                <a:prstClr val="black"/>
              </a:solidFill>
              <a:latin typeface="Calibri"/>
            </a:endParaRPr>
          </a:p>
        </p:txBody>
      </p:sp>
    </p:spTree>
    <p:extLst>
      <p:ext uri="{BB962C8B-B14F-4D97-AF65-F5344CB8AC3E}">
        <p14:creationId xmlns:p14="http://schemas.microsoft.com/office/powerpoint/2010/main" val="176143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CE554-F5C5-059A-0BEF-DD7BA95F4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12C45-D242-3B88-23FD-68672532D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B3BE0-6F09-6CA4-62CC-6F826DFB2D5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0C7D03B-0CDA-2255-1B0D-8CED2DAE15EE}"/>
              </a:ext>
            </a:extLst>
          </p:cNvPr>
          <p:cNvSpPr>
            <a:spLocks noGrp="1"/>
          </p:cNvSpPr>
          <p:nvPr>
            <p:ph type="sldNum" sz="quarter" idx="5"/>
          </p:nvPr>
        </p:nvSpPr>
        <p:spPr/>
        <p:txBody>
          <a:bodyPr/>
          <a:lstStyle/>
          <a:p>
            <a:fld id="{D878DE74-E312-45A7-B581-7AE74EC50A3D}" type="slidenum">
              <a:rPr lang="en-GB" smtClean="0"/>
              <a:t>14</a:t>
            </a:fld>
            <a:endParaRPr lang="en-GB"/>
          </a:p>
        </p:txBody>
      </p:sp>
    </p:spTree>
    <p:extLst>
      <p:ext uri="{BB962C8B-B14F-4D97-AF65-F5344CB8AC3E}">
        <p14:creationId xmlns:p14="http://schemas.microsoft.com/office/powerpoint/2010/main" val="151750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70EF-B13F-5504-F74E-BE66E4F9C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7622A-933A-AC28-97A8-B87EF50B2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F1BB9-78B0-3FEE-6297-5129F3F200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5C28785-D880-0101-F31D-7FB10EB4F400}"/>
              </a:ext>
            </a:extLst>
          </p:cNvPr>
          <p:cNvSpPr>
            <a:spLocks noGrp="1"/>
          </p:cNvSpPr>
          <p:nvPr>
            <p:ph type="sldNum" sz="quarter" idx="5"/>
          </p:nvPr>
        </p:nvSpPr>
        <p:spPr/>
        <p:txBody>
          <a:bodyPr/>
          <a:lstStyle/>
          <a:p>
            <a:fld id="{D878DE74-E312-45A7-B581-7AE74EC50A3D}" type="slidenum">
              <a:rPr lang="en-GB" smtClean="0"/>
              <a:t>15</a:t>
            </a:fld>
            <a:endParaRPr lang="en-GB"/>
          </a:p>
        </p:txBody>
      </p:sp>
    </p:spTree>
    <p:extLst>
      <p:ext uri="{BB962C8B-B14F-4D97-AF65-F5344CB8AC3E}">
        <p14:creationId xmlns:p14="http://schemas.microsoft.com/office/powerpoint/2010/main" val="389936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EA7D-636D-EC7B-24FF-1770A7395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60E6C-7CB2-5595-E937-E50ABE8F6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78AB4-00D2-0544-A92A-3B492A261CA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F234A7-4C17-14AA-2F76-2F30E647801B}"/>
              </a:ext>
            </a:extLst>
          </p:cNvPr>
          <p:cNvSpPr>
            <a:spLocks noGrp="1"/>
          </p:cNvSpPr>
          <p:nvPr>
            <p:ph type="sldNum" sz="quarter" idx="5"/>
          </p:nvPr>
        </p:nvSpPr>
        <p:spPr/>
        <p:txBody>
          <a:bodyPr/>
          <a:lstStyle/>
          <a:p>
            <a:fld id="{D878DE74-E312-45A7-B581-7AE74EC50A3D}" type="slidenum">
              <a:rPr lang="en-GB" smtClean="0"/>
              <a:t>16</a:t>
            </a:fld>
            <a:endParaRPr lang="en-GB"/>
          </a:p>
        </p:txBody>
      </p:sp>
    </p:spTree>
    <p:extLst>
      <p:ext uri="{BB962C8B-B14F-4D97-AF65-F5344CB8AC3E}">
        <p14:creationId xmlns:p14="http://schemas.microsoft.com/office/powerpoint/2010/main" val="290259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4B547-DDAB-4C41-ABA5-6CFC09D533CC}" type="slidenum">
              <a:rPr lang="en-GB" smtClean="0"/>
              <a:t>17</a:t>
            </a:fld>
            <a:endParaRPr lang="en-GB"/>
          </a:p>
        </p:txBody>
      </p:sp>
    </p:spTree>
    <p:extLst>
      <p:ext uri="{BB962C8B-B14F-4D97-AF65-F5344CB8AC3E}">
        <p14:creationId xmlns:p14="http://schemas.microsoft.com/office/powerpoint/2010/main" val="158299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2C54B547-DDAB-4C41-ABA5-6CFC09D533CC}" type="slidenum">
              <a:rPr lang="en-GB" smtClean="0"/>
              <a:t>18</a:t>
            </a:fld>
            <a:endParaRPr lang="en-GB"/>
          </a:p>
        </p:txBody>
      </p:sp>
    </p:spTree>
    <p:extLst>
      <p:ext uri="{BB962C8B-B14F-4D97-AF65-F5344CB8AC3E}">
        <p14:creationId xmlns:p14="http://schemas.microsoft.com/office/powerpoint/2010/main" val="3250120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ea typeface="Calibri"/>
              <a:cs typeface="Calibri"/>
            </a:endParaRPr>
          </a:p>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C54B547-DDAB-4C41-ABA5-6CFC09D533CC}" type="slidenum">
              <a:rPr lang="en-GB" smtClean="0"/>
              <a:t>19</a:t>
            </a:fld>
            <a:endParaRPr lang="en-GB"/>
          </a:p>
        </p:txBody>
      </p:sp>
    </p:spTree>
    <p:extLst>
      <p:ext uri="{BB962C8B-B14F-4D97-AF65-F5344CB8AC3E}">
        <p14:creationId xmlns:p14="http://schemas.microsoft.com/office/powerpoint/2010/main" val="330070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C54B547-DDAB-4C41-ABA5-6CFC09D533CC}" type="slidenum">
              <a:rPr lang="en-GB" smtClean="0"/>
              <a:t>20</a:t>
            </a:fld>
            <a:endParaRPr lang="en-GB"/>
          </a:p>
        </p:txBody>
      </p:sp>
    </p:spTree>
    <p:extLst>
      <p:ext uri="{BB962C8B-B14F-4D97-AF65-F5344CB8AC3E}">
        <p14:creationId xmlns:p14="http://schemas.microsoft.com/office/powerpoint/2010/main" val="834772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C54B547-DDAB-4C41-ABA5-6CFC09D533CC}" type="slidenum">
              <a:rPr lang="en-GB" smtClean="0"/>
              <a:t>21</a:t>
            </a:fld>
            <a:endParaRPr lang="en-GB"/>
          </a:p>
        </p:txBody>
      </p:sp>
    </p:spTree>
    <p:extLst>
      <p:ext uri="{BB962C8B-B14F-4D97-AF65-F5344CB8AC3E}">
        <p14:creationId xmlns:p14="http://schemas.microsoft.com/office/powerpoint/2010/main" val="354364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C54B547-DDAB-4C41-ABA5-6CFC09D533CC}" type="slidenum">
              <a:rPr lang="en-GB" smtClean="0"/>
              <a:t>23</a:t>
            </a:fld>
            <a:endParaRPr lang="en-GB"/>
          </a:p>
        </p:txBody>
      </p:sp>
    </p:spTree>
    <p:extLst>
      <p:ext uri="{BB962C8B-B14F-4D97-AF65-F5344CB8AC3E}">
        <p14:creationId xmlns:p14="http://schemas.microsoft.com/office/powerpoint/2010/main" val="4038259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172385-197D-DAD2-D249-BB9D6B331F5C}"/>
              </a:ext>
            </a:extLst>
          </p:cNvPr>
          <p:cNvPicPr>
            <a:picLocks noChangeAspect="1"/>
          </p:cNvPicPr>
          <p:nvPr/>
        </p:nvPicPr>
        <p:blipFill>
          <a:blip r:embed="rId3"/>
          <a:stretch>
            <a:fillRect/>
          </a:stretch>
        </p:blipFill>
        <p:spPr>
          <a:xfrm>
            <a:off x="2740000" y="4970463"/>
            <a:ext cx="2233476" cy="1371966"/>
          </a:xfrm>
          <a:prstGeom prst="rect">
            <a:avLst/>
          </a:prstGeom>
        </p:spPr>
      </p:pic>
      <p:sp>
        <p:nvSpPr>
          <p:cNvPr id="2" name="Slide Image Placeholder 1"/>
          <p:cNvSpPr>
            <a:spLocks noGrp="1" noRot="1" noChangeAspect="1"/>
          </p:cNvSpPr>
          <p:nvPr>
            <p:ph type="sldImg"/>
          </p:nvPr>
        </p:nvSpPr>
        <p:spPr>
          <a:xfrm>
            <a:off x="422275" y="558800"/>
            <a:ext cx="5964238" cy="3354388"/>
          </a:xfrm>
        </p:spPr>
        <p:txBody>
          <a:bodyPr/>
          <a:lstStyle/>
          <a:p>
            <a:endParaRPr lang="en-GB"/>
          </a:p>
        </p:txBody>
      </p:sp>
      <p:sp>
        <p:nvSpPr>
          <p:cNvPr id="3" name="Notes Placeholder 2"/>
          <p:cNvSpPr>
            <a:spLocks noGrp="1"/>
          </p:cNvSpPr>
          <p:nvPr>
            <p:ph type="body" idx="1"/>
          </p:nvPr>
        </p:nvSpPr>
        <p:spPr/>
        <p:txBody>
          <a:bodyPr/>
          <a:lstStyle/>
          <a:p>
            <a:endParaRPr lang="en-GB" dirty="0"/>
          </a:p>
          <a:p>
            <a:endParaRPr lang="en-GB" dirty="0"/>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C54B547-DDAB-4C41-ABA5-6CFC09D533CC}" type="slidenum">
              <a:rPr lang="en-GB" smtClean="0"/>
              <a:t>24</a:t>
            </a:fld>
            <a:endParaRPr lang="en-GB"/>
          </a:p>
        </p:txBody>
      </p:sp>
    </p:spTree>
    <p:extLst>
      <p:ext uri="{BB962C8B-B14F-4D97-AF65-F5344CB8AC3E}">
        <p14:creationId xmlns:p14="http://schemas.microsoft.com/office/powerpoint/2010/main" val="110717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pPr defTabSz="915772">
              <a:defRPr/>
            </a:pPr>
            <a:fld id="{7604CB75-2E3A-44BC-BCC8-A4938C3B166C}" type="slidenum">
              <a:rPr lang="en-GB">
                <a:solidFill>
                  <a:prstClr val="black"/>
                </a:solidFill>
                <a:latin typeface="Calibri" panose="020F0502020204030204"/>
              </a:rPr>
              <a:pPr defTabSz="91577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15038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2C54B547-DDAB-4C41-ABA5-6CFC09D533CC}" type="slidenum">
              <a:rPr lang="en-GB" smtClean="0"/>
              <a:t>25</a:t>
            </a:fld>
            <a:endParaRPr lang="en-GB"/>
          </a:p>
        </p:txBody>
      </p:sp>
    </p:spTree>
    <p:extLst>
      <p:ext uri="{BB962C8B-B14F-4D97-AF65-F5344CB8AC3E}">
        <p14:creationId xmlns:p14="http://schemas.microsoft.com/office/powerpoint/2010/main" val="299790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2C54B547-DDAB-4C41-ABA5-6CFC09D533CC}" type="slidenum">
              <a:rPr lang="en-GB" smtClean="0"/>
              <a:t>26</a:t>
            </a:fld>
            <a:endParaRPr lang="en-GB"/>
          </a:p>
        </p:txBody>
      </p:sp>
    </p:spTree>
    <p:extLst>
      <p:ext uri="{BB962C8B-B14F-4D97-AF65-F5344CB8AC3E}">
        <p14:creationId xmlns:p14="http://schemas.microsoft.com/office/powerpoint/2010/main" val="4084462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FT</a:t>
            </a:r>
            <a:endParaRPr lang="en-US">
              <a:solidFill>
                <a:srgbClr val="444444"/>
              </a:solidFill>
            </a:endParaRPr>
          </a:p>
          <a:p>
            <a:r>
              <a:rPr lang="en-GB"/>
              <a:t>Early Years professionals are invited to dedicated briefing sessions on GIVING EVERY CHILD THE BEST START IN LIFE and the publication of BRISTOL BEST START IN LIFE PLAN </a:t>
            </a:r>
          </a:p>
          <a:p>
            <a:r>
              <a:rPr lang="en-GB"/>
              <a:t>The briefings have been arranged for the following dates: A morning, an afternoon and a twilight session</a:t>
            </a:r>
            <a:endParaRPr lang="en-US">
              <a:solidFill>
                <a:srgbClr val="444444"/>
              </a:solidFill>
              <a:ea typeface="Calibri"/>
              <a:cs typeface="Calibri"/>
            </a:endParaRPr>
          </a:p>
          <a:p>
            <a:endParaRPr lang="en-GB"/>
          </a:p>
          <a:p>
            <a:r>
              <a:rPr lang="en-GB"/>
              <a:t>These briefings will set out Bristol’s shared vision for improving outcomes for babies and young children, with a strong focus on prevention, inclusion and reducing inequalities.</a:t>
            </a:r>
            <a:endParaRPr lang="en-US">
              <a:solidFill>
                <a:srgbClr val="444444"/>
              </a:solidFill>
              <a:ea typeface="Calibri"/>
              <a:cs typeface="Calibri"/>
            </a:endParaRPr>
          </a:p>
          <a:p>
            <a:r>
              <a:rPr lang="en-GB"/>
              <a:t> It will highlight how early years providers play a vital role in supporting children’s development, wellbeing, and school readiness during the critical first years of life.</a:t>
            </a:r>
            <a:endParaRPr lang="en-GB">
              <a:solidFill>
                <a:srgbClr val="444444"/>
              </a:solidFill>
            </a:endParaRPr>
          </a:p>
          <a:p>
            <a:endParaRPr lang="en-GB"/>
          </a:p>
          <a:p>
            <a:endParaRPr lang="en-GB">
              <a:ea typeface="Calibri" panose="020F0502020204030204"/>
              <a:cs typeface="Calibri" panose="020F0502020204030204"/>
            </a:endParaRPr>
          </a:p>
          <a:p>
            <a:r>
              <a:rPr lang="en-GB"/>
              <a:t>More information can be found in the May SWAY, with bookings via </a:t>
            </a:r>
            <a:r>
              <a:rPr lang="en-GB" err="1"/>
              <a:t>eventbrite</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C54B547-DDAB-4C41-ABA5-6CFC09D533CC}" type="slidenum">
              <a:rPr lang="en-GB" smtClean="0"/>
              <a:t>27</a:t>
            </a:fld>
            <a:endParaRPr lang="en-GB"/>
          </a:p>
        </p:txBody>
      </p:sp>
    </p:spTree>
    <p:extLst>
      <p:ext uri="{BB962C8B-B14F-4D97-AF65-F5344CB8AC3E}">
        <p14:creationId xmlns:p14="http://schemas.microsoft.com/office/powerpoint/2010/main" val="235899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DFF3-D42C-31A7-7AEC-38E2968A9D4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6D57F1-E027-F9CA-FA0E-F299B87074DE}"/>
              </a:ext>
            </a:extLst>
          </p:cNvPr>
          <p:cNvPicPr>
            <a:picLocks noChangeAspect="1"/>
          </p:cNvPicPr>
          <p:nvPr/>
        </p:nvPicPr>
        <p:blipFill>
          <a:blip r:embed="rId3"/>
          <a:stretch>
            <a:fillRect/>
          </a:stretch>
        </p:blipFill>
        <p:spPr>
          <a:xfrm>
            <a:off x="2740000" y="4970463"/>
            <a:ext cx="2233476" cy="1371966"/>
          </a:xfrm>
          <a:prstGeom prst="rect">
            <a:avLst/>
          </a:prstGeom>
        </p:spPr>
      </p:pic>
      <p:sp>
        <p:nvSpPr>
          <p:cNvPr id="2" name="Slide Image Placeholder 1">
            <a:extLst>
              <a:ext uri="{FF2B5EF4-FFF2-40B4-BE49-F238E27FC236}">
                <a16:creationId xmlns:a16="http://schemas.microsoft.com/office/drawing/2014/main" id="{98686661-1277-380E-AF8C-465EB7D6505D}"/>
              </a:ext>
            </a:extLst>
          </p:cNvPr>
          <p:cNvSpPr>
            <a:spLocks noGrp="1" noRot="1" noChangeAspect="1"/>
          </p:cNvSpPr>
          <p:nvPr>
            <p:ph type="sldImg"/>
          </p:nvPr>
        </p:nvSpPr>
        <p:spPr>
          <a:xfrm>
            <a:off x="422275" y="558800"/>
            <a:ext cx="5964238" cy="3354388"/>
          </a:xfrm>
        </p:spPr>
        <p:txBody>
          <a:bodyPr/>
          <a:lstStyle/>
          <a:p>
            <a:endParaRPr lang="en-GB"/>
          </a:p>
        </p:txBody>
      </p:sp>
      <p:sp>
        <p:nvSpPr>
          <p:cNvPr id="3" name="Notes Placeholder 2">
            <a:extLst>
              <a:ext uri="{FF2B5EF4-FFF2-40B4-BE49-F238E27FC236}">
                <a16:creationId xmlns:a16="http://schemas.microsoft.com/office/drawing/2014/main" id="{45E25BE4-DC3D-B06A-9176-80BDD2F9589A}"/>
              </a:ext>
            </a:extLst>
          </p:cNvPr>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a:p>
            <a:endParaRPr lang="en-GB" dirty="0"/>
          </a:p>
          <a:p>
            <a:endParaRPr lang="en-GB" dirty="0"/>
          </a:p>
          <a:p>
            <a:endParaRPr lang="en-GB"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6DCD8A5-8AF8-8E5B-7F8B-E407E624D722}"/>
              </a:ext>
            </a:extLst>
          </p:cNvPr>
          <p:cNvSpPr>
            <a:spLocks noGrp="1"/>
          </p:cNvSpPr>
          <p:nvPr>
            <p:ph type="sldNum" sz="quarter" idx="5"/>
          </p:nvPr>
        </p:nvSpPr>
        <p:spPr/>
        <p:txBody>
          <a:bodyPr/>
          <a:lstStyle/>
          <a:p>
            <a:fld id="{2C54B547-DDAB-4C41-ABA5-6CFC09D533CC}" type="slidenum">
              <a:rPr lang="en-GB" smtClean="0"/>
              <a:t>28</a:t>
            </a:fld>
            <a:endParaRPr lang="en-GB"/>
          </a:p>
        </p:txBody>
      </p:sp>
    </p:spTree>
    <p:extLst>
      <p:ext uri="{BB962C8B-B14F-4D97-AF65-F5344CB8AC3E}">
        <p14:creationId xmlns:p14="http://schemas.microsoft.com/office/powerpoint/2010/main" val="4061930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2C54B547-DDAB-4C41-ABA5-6CFC09D533CC}" type="slidenum">
              <a:rPr lang="en-GB" smtClean="0"/>
              <a:t>29</a:t>
            </a:fld>
            <a:endParaRPr lang="en-GB"/>
          </a:p>
        </p:txBody>
      </p:sp>
    </p:spTree>
    <p:extLst>
      <p:ext uri="{BB962C8B-B14F-4D97-AF65-F5344CB8AC3E}">
        <p14:creationId xmlns:p14="http://schemas.microsoft.com/office/powerpoint/2010/main" val="64175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5772">
              <a:defRPr/>
            </a:pPr>
            <a:fld id="{7604CB75-2E3A-44BC-BCC8-A4938C3B166C}" type="slidenum">
              <a:rPr lang="en-GB">
                <a:solidFill>
                  <a:prstClr val="black"/>
                </a:solidFill>
                <a:latin typeface="Calibri" panose="020F0502020204030204"/>
              </a:rPr>
              <a:pPr defTabSz="915772">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120443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4B547-DDAB-4C41-ABA5-6CFC09D533CC}" type="slidenum">
              <a:rPr lang="en-GB" smtClean="0"/>
              <a:t>4</a:t>
            </a:fld>
            <a:endParaRPr lang="en-GB"/>
          </a:p>
        </p:txBody>
      </p:sp>
    </p:spTree>
    <p:extLst>
      <p:ext uri="{BB962C8B-B14F-4D97-AF65-F5344CB8AC3E}">
        <p14:creationId xmlns:p14="http://schemas.microsoft.com/office/powerpoint/2010/main" val="291833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8DE74-E312-45A7-B581-7AE74EC50A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62C6C-4EDC-A926-E77B-575D637B1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23988-338C-AC07-5D12-A25C91D6E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49573-FEF5-A077-2FC6-361E1E68CC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6F3AF49-C6D5-8DCA-9E62-BDE97D250FE1}"/>
              </a:ext>
            </a:extLst>
          </p:cNvPr>
          <p:cNvSpPr>
            <a:spLocks noGrp="1"/>
          </p:cNvSpPr>
          <p:nvPr>
            <p:ph type="sldNum" sz="quarter" idx="5"/>
          </p:nvPr>
        </p:nvSpPr>
        <p:spPr/>
        <p:txBody>
          <a:bodyPr/>
          <a:lstStyle/>
          <a:p>
            <a:fld id="{D878DE74-E312-45A7-B581-7AE74EC50A3D}" type="slidenum">
              <a:rPr lang="en-GB" smtClean="0"/>
              <a:t>7</a:t>
            </a:fld>
            <a:endParaRPr lang="en-GB"/>
          </a:p>
        </p:txBody>
      </p:sp>
    </p:spTree>
    <p:extLst>
      <p:ext uri="{BB962C8B-B14F-4D97-AF65-F5344CB8AC3E}">
        <p14:creationId xmlns:p14="http://schemas.microsoft.com/office/powerpoint/2010/main" val="77340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5685C-672D-65B0-4F35-27F598BB4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B3833-0BCD-CC1A-A709-7A9D7B661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D2A70-DB4B-8D8F-CD4B-748A26FDE8E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4B5D292-690A-AF9E-01EC-E87D8CC4BA89}"/>
              </a:ext>
            </a:extLst>
          </p:cNvPr>
          <p:cNvSpPr>
            <a:spLocks noGrp="1"/>
          </p:cNvSpPr>
          <p:nvPr>
            <p:ph type="sldNum" sz="quarter" idx="5"/>
          </p:nvPr>
        </p:nvSpPr>
        <p:spPr/>
        <p:txBody>
          <a:bodyPr/>
          <a:lstStyle/>
          <a:p>
            <a:fld id="{D878DE74-E312-45A7-B581-7AE74EC50A3D}" type="slidenum">
              <a:rPr lang="en-GB" smtClean="0"/>
              <a:t>11</a:t>
            </a:fld>
            <a:endParaRPr lang="en-GB"/>
          </a:p>
        </p:txBody>
      </p:sp>
    </p:spTree>
    <p:extLst>
      <p:ext uri="{BB962C8B-B14F-4D97-AF65-F5344CB8AC3E}">
        <p14:creationId xmlns:p14="http://schemas.microsoft.com/office/powerpoint/2010/main" val="101643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06B49-437A-42AC-24E6-2A75DA5E3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378B3-8945-8DCC-A99B-8189B4D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2875A-F813-BB0D-C245-7AA48E4999E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B71F74B-1FAD-4BDA-2286-29CDB03EC682}"/>
              </a:ext>
            </a:extLst>
          </p:cNvPr>
          <p:cNvSpPr>
            <a:spLocks noGrp="1"/>
          </p:cNvSpPr>
          <p:nvPr>
            <p:ph type="sldNum" sz="quarter" idx="5"/>
          </p:nvPr>
        </p:nvSpPr>
        <p:spPr/>
        <p:txBody>
          <a:bodyPr/>
          <a:lstStyle/>
          <a:p>
            <a:fld id="{D878DE74-E312-45A7-B581-7AE74EC50A3D}" type="slidenum">
              <a:rPr lang="en-GB" smtClean="0"/>
              <a:t>12</a:t>
            </a:fld>
            <a:endParaRPr lang="en-GB"/>
          </a:p>
        </p:txBody>
      </p:sp>
    </p:spTree>
    <p:extLst>
      <p:ext uri="{BB962C8B-B14F-4D97-AF65-F5344CB8AC3E}">
        <p14:creationId xmlns:p14="http://schemas.microsoft.com/office/powerpoint/2010/main" val="354935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60130-5D30-79E8-7434-B54D45FC2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E41E2-521F-A600-093E-F8594CA18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0CCD8C-8775-5175-AC28-106DCB4FAB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E9326E1-9941-C290-B357-CBFA9729138C}"/>
              </a:ext>
            </a:extLst>
          </p:cNvPr>
          <p:cNvSpPr>
            <a:spLocks noGrp="1"/>
          </p:cNvSpPr>
          <p:nvPr>
            <p:ph type="sldNum" sz="quarter" idx="5"/>
          </p:nvPr>
        </p:nvSpPr>
        <p:spPr/>
        <p:txBody>
          <a:bodyPr/>
          <a:lstStyle/>
          <a:p>
            <a:fld id="{D878DE74-E312-45A7-B581-7AE74EC50A3D}" type="slidenum">
              <a:rPr lang="en-GB" smtClean="0"/>
              <a:t>13</a:t>
            </a:fld>
            <a:endParaRPr lang="en-GB"/>
          </a:p>
        </p:txBody>
      </p:sp>
    </p:spTree>
    <p:extLst>
      <p:ext uri="{BB962C8B-B14F-4D97-AF65-F5344CB8AC3E}">
        <p14:creationId xmlns:p14="http://schemas.microsoft.com/office/powerpoint/2010/main" val="4026905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8"/>
            <a:ext cx="10363200" cy="1470025"/>
          </a:xfrm>
          <a:prstGeom prst="rect">
            <a:avLst/>
          </a:prstGeom>
        </p:spPr>
        <p:txBody>
          <a:bodyPr/>
          <a:lstStyle>
            <a:lvl1pPr>
              <a:defRPr>
                <a:solidFill>
                  <a:srgbClr val="DD0000"/>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red flare.png"/>
          <p:cNvPicPr>
            <a:picLocks noChangeAspect="1"/>
          </p:cNvPicPr>
          <p:nvPr userDrawn="1"/>
        </p:nvPicPr>
        <p:blipFill rotWithShape="1">
          <a:blip r:embed="rId2">
            <a:extLst>
              <a:ext uri="{28A0092B-C50C-407E-A947-70E740481C1C}">
                <a14:useLocalDpi xmlns:a14="http://schemas.microsoft.com/office/drawing/2010/main" val="0"/>
              </a:ext>
            </a:extLst>
          </a:blip>
          <a:srcRect r="47813" b="51333"/>
          <a:stretch/>
        </p:blipFill>
        <p:spPr>
          <a:xfrm>
            <a:off x="8084244" y="3957523"/>
            <a:ext cx="4165600" cy="2913425"/>
          </a:xfrm>
          <a:prstGeom prst="rect">
            <a:avLst/>
          </a:prstGeom>
        </p:spPr>
      </p:pic>
      <p:pic>
        <p:nvPicPr>
          <p:cNvPr id="8" name="Picture 7" descr="red flare.png"/>
          <p:cNvPicPr>
            <a:picLocks noChangeAspect="1"/>
          </p:cNvPicPr>
          <p:nvPr userDrawn="1"/>
        </p:nvPicPr>
        <p:blipFill rotWithShape="1">
          <a:blip r:embed="rId2">
            <a:extLst>
              <a:ext uri="{28A0092B-C50C-407E-A947-70E740481C1C}">
                <a14:useLocalDpi xmlns:a14="http://schemas.microsoft.com/office/drawing/2010/main" val="0"/>
              </a:ext>
            </a:extLst>
          </a:blip>
          <a:srcRect l="50798" t="50136" r="834" b="-698"/>
          <a:stretch/>
        </p:blipFill>
        <p:spPr>
          <a:xfrm>
            <a:off x="55" y="1"/>
            <a:ext cx="3285465" cy="2575830"/>
          </a:xfrm>
          <a:prstGeom prst="rect">
            <a:avLst/>
          </a:prstGeom>
        </p:spPr>
      </p:pic>
    </p:spTree>
    <p:extLst>
      <p:ext uri="{BB962C8B-B14F-4D97-AF65-F5344CB8AC3E}">
        <p14:creationId xmlns:p14="http://schemas.microsoft.com/office/powerpoint/2010/main" val="333441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 name="Rectangle 7"/>
          <p:cNvSpPr/>
          <p:nvPr userDrawn="1"/>
        </p:nvSpPr>
        <p:spPr>
          <a:xfrm>
            <a:off x="0" y="0"/>
            <a:ext cx="12192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80" tIns="60941" rIns="121880" bIns="60941" rtlCol="0" anchor="ctr"/>
          <a:lstStyle/>
          <a:p>
            <a:pPr algn="ctr" defTabSz="609397"/>
            <a:endParaRPr lang="en-US" sz="2400">
              <a:solidFill>
                <a:prstClr val="white"/>
              </a:solidFill>
            </a:endParaRPr>
          </a:p>
        </p:txBody>
      </p:sp>
      <p:sp>
        <p:nvSpPr>
          <p:cNvPr id="2" name="Title 1"/>
          <p:cNvSpPr>
            <a:spLocks noGrp="1"/>
          </p:cNvSpPr>
          <p:nvPr>
            <p:ph type="ctrTitle"/>
          </p:nvPr>
        </p:nvSpPr>
        <p:spPr>
          <a:xfrm>
            <a:off x="914400" y="2130442"/>
            <a:ext cx="10363200" cy="1470025"/>
          </a:xfrm>
          <a:prstGeom prst="rect">
            <a:avLst/>
          </a:prstGeom>
        </p:spPr>
        <p:txBody>
          <a:bodyPr lIns="91410" tIns="45706" rIns="91410" bIns="45706"/>
          <a:lstStyle/>
          <a:p>
            <a:r>
              <a:rPr lang="en-GB"/>
              <a:t>Click to edit Master title style</a:t>
            </a:r>
            <a:endParaRPr lang="en-US"/>
          </a:p>
        </p:txBody>
      </p:sp>
      <p:sp>
        <p:nvSpPr>
          <p:cNvPr id="3" name="Subtitle 2"/>
          <p:cNvSpPr>
            <a:spLocks noGrp="1"/>
          </p:cNvSpPr>
          <p:nvPr>
            <p:ph type="subTitle" idx="1"/>
          </p:nvPr>
        </p:nvSpPr>
        <p:spPr>
          <a:xfrm>
            <a:off x="1828800" y="3886201"/>
            <a:ext cx="8534400" cy="1752600"/>
          </a:xfrm>
          <a:prstGeom prst="rect">
            <a:avLst/>
          </a:prstGeom>
        </p:spPr>
        <p:txBody>
          <a:bodyPr lIns="91410" tIns="45706" rIns="91410" bIns="45706"/>
          <a:lstStyle>
            <a:lvl1pPr marL="0" indent="0" algn="ctr">
              <a:buNone/>
              <a:defRPr>
                <a:solidFill>
                  <a:schemeClr val="tx1">
                    <a:tint val="75000"/>
                  </a:schemeClr>
                </a:solidFill>
              </a:defRPr>
            </a:lvl1pPr>
            <a:lvl2pPr marL="609397" indent="0" algn="ctr">
              <a:buNone/>
              <a:defRPr>
                <a:solidFill>
                  <a:schemeClr val="tx1">
                    <a:tint val="75000"/>
                  </a:schemeClr>
                </a:solidFill>
              </a:defRPr>
            </a:lvl2pPr>
            <a:lvl3pPr marL="1218791" indent="0" algn="ctr">
              <a:buNone/>
              <a:defRPr>
                <a:solidFill>
                  <a:schemeClr val="tx1">
                    <a:tint val="75000"/>
                  </a:schemeClr>
                </a:solidFill>
              </a:defRPr>
            </a:lvl3pPr>
            <a:lvl4pPr marL="1828186" indent="0" algn="ctr">
              <a:buNone/>
              <a:defRPr>
                <a:solidFill>
                  <a:schemeClr val="tx1">
                    <a:tint val="75000"/>
                  </a:schemeClr>
                </a:solidFill>
              </a:defRPr>
            </a:lvl4pPr>
            <a:lvl5pPr marL="2437580" indent="0" algn="ctr">
              <a:buNone/>
              <a:defRPr>
                <a:solidFill>
                  <a:schemeClr val="tx1">
                    <a:tint val="75000"/>
                  </a:schemeClr>
                </a:solidFill>
              </a:defRPr>
            </a:lvl5pPr>
            <a:lvl6pPr marL="3046976" indent="0" algn="ctr">
              <a:buNone/>
              <a:defRPr>
                <a:solidFill>
                  <a:schemeClr val="tx1">
                    <a:tint val="75000"/>
                  </a:schemeClr>
                </a:solidFill>
              </a:defRPr>
            </a:lvl6pPr>
            <a:lvl7pPr marL="3656370" indent="0" algn="ctr">
              <a:buNone/>
              <a:defRPr>
                <a:solidFill>
                  <a:schemeClr val="tx1">
                    <a:tint val="75000"/>
                  </a:schemeClr>
                </a:solidFill>
              </a:defRPr>
            </a:lvl7pPr>
            <a:lvl8pPr marL="4265765" indent="0" algn="ctr">
              <a:buNone/>
              <a:defRPr>
                <a:solidFill>
                  <a:schemeClr val="tx1">
                    <a:tint val="75000"/>
                  </a:schemeClr>
                </a:solidFill>
              </a:defRPr>
            </a:lvl8pPr>
            <a:lvl9pPr marL="4875161"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476673"/>
            <a:ext cx="12192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80" tIns="60941" rIns="121880" bIns="60941" rtlCol="0" anchor="ctr"/>
          <a:lstStyle/>
          <a:p>
            <a:pPr algn="ctr" defTabSz="1218791"/>
            <a:endParaRPr lang="en-GB" sz="2400">
              <a:solidFill>
                <a:prstClr val="white"/>
              </a:solidFill>
            </a:endParaRPr>
          </a:p>
        </p:txBody>
      </p:sp>
      <p:pic>
        <p:nvPicPr>
          <p:cNvPr id="7" name="Picture 6" descr="Developing Organisation Values_v3-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74075"/>
          <a:stretch/>
        </p:blipFill>
        <p:spPr>
          <a:xfrm>
            <a:off x="164205" y="208738"/>
            <a:ext cx="11865223" cy="1739807"/>
          </a:xfrm>
          <a:prstGeom prst="rect">
            <a:avLst/>
          </a:prstGeom>
        </p:spPr>
      </p:pic>
    </p:spTree>
    <p:extLst>
      <p:ext uri="{BB962C8B-B14F-4D97-AF65-F5344CB8AC3E}">
        <p14:creationId xmlns:p14="http://schemas.microsoft.com/office/powerpoint/2010/main" val="299749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0" y="0"/>
            <a:ext cx="12192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80" tIns="60941" rIns="121880" bIns="60941" rtlCol="0" anchor="ctr"/>
          <a:lstStyle/>
          <a:p>
            <a:pPr algn="ctr" defTabSz="609397"/>
            <a:endParaRPr lang="en-US" sz="2400">
              <a:solidFill>
                <a:prstClr val="white"/>
              </a:solidFill>
            </a:endParaRPr>
          </a:p>
        </p:txBody>
      </p:sp>
      <p:sp>
        <p:nvSpPr>
          <p:cNvPr id="2" name="Title 1"/>
          <p:cNvSpPr>
            <a:spLocks noGrp="1"/>
          </p:cNvSpPr>
          <p:nvPr>
            <p:ph type="ctrTitle"/>
          </p:nvPr>
        </p:nvSpPr>
        <p:spPr>
          <a:xfrm>
            <a:off x="914400" y="2130442"/>
            <a:ext cx="10363200" cy="1470025"/>
          </a:xfrm>
          <a:prstGeom prst="rect">
            <a:avLst/>
          </a:prstGeom>
        </p:spPr>
        <p:txBody>
          <a:bodyPr lIns="91410" tIns="45706" rIns="91410" bIns="45706"/>
          <a:lstStyle/>
          <a:p>
            <a:r>
              <a:rPr lang="en-GB"/>
              <a:t>Click to edit Master title style</a:t>
            </a:r>
            <a:endParaRPr lang="en-US"/>
          </a:p>
        </p:txBody>
      </p:sp>
      <p:sp>
        <p:nvSpPr>
          <p:cNvPr id="3" name="Subtitle 2"/>
          <p:cNvSpPr>
            <a:spLocks noGrp="1"/>
          </p:cNvSpPr>
          <p:nvPr>
            <p:ph type="subTitle" idx="1"/>
          </p:nvPr>
        </p:nvSpPr>
        <p:spPr>
          <a:xfrm>
            <a:off x="1828800" y="3886201"/>
            <a:ext cx="8534400" cy="1752600"/>
          </a:xfrm>
          <a:prstGeom prst="rect">
            <a:avLst/>
          </a:prstGeom>
        </p:spPr>
        <p:txBody>
          <a:bodyPr lIns="91410" tIns="45706" rIns="91410" bIns="45706"/>
          <a:lstStyle>
            <a:lvl1pPr marL="0" indent="0" algn="ctr">
              <a:buNone/>
              <a:defRPr>
                <a:solidFill>
                  <a:schemeClr val="tx1">
                    <a:tint val="75000"/>
                  </a:schemeClr>
                </a:solidFill>
              </a:defRPr>
            </a:lvl1pPr>
            <a:lvl2pPr marL="609397" indent="0" algn="ctr">
              <a:buNone/>
              <a:defRPr>
                <a:solidFill>
                  <a:schemeClr val="tx1">
                    <a:tint val="75000"/>
                  </a:schemeClr>
                </a:solidFill>
              </a:defRPr>
            </a:lvl2pPr>
            <a:lvl3pPr marL="1218791" indent="0" algn="ctr">
              <a:buNone/>
              <a:defRPr>
                <a:solidFill>
                  <a:schemeClr val="tx1">
                    <a:tint val="75000"/>
                  </a:schemeClr>
                </a:solidFill>
              </a:defRPr>
            </a:lvl3pPr>
            <a:lvl4pPr marL="1828186" indent="0" algn="ctr">
              <a:buNone/>
              <a:defRPr>
                <a:solidFill>
                  <a:schemeClr val="tx1">
                    <a:tint val="75000"/>
                  </a:schemeClr>
                </a:solidFill>
              </a:defRPr>
            </a:lvl4pPr>
            <a:lvl5pPr marL="2437580" indent="0" algn="ctr">
              <a:buNone/>
              <a:defRPr>
                <a:solidFill>
                  <a:schemeClr val="tx1">
                    <a:tint val="75000"/>
                  </a:schemeClr>
                </a:solidFill>
              </a:defRPr>
            </a:lvl5pPr>
            <a:lvl6pPr marL="3046976" indent="0" algn="ctr">
              <a:buNone/>
              <a:defRPr>
                <a:solidFill>
                  <a:schemeClr val="tx1">
                    <a:tint val="75000"/>
                  </a:schemeClr>
                </a:solidFill>
              </a:defRPr>
            </a:lvl6pPr>
            <a:lvl7pPr marL="3656370" indent="0" algn="ctr">
              <a:buNone/>
              <a:defRPr>
                <a:solidFill>
                  <a:schemeClr val="tx1">
                    <a:tint val="75000"/>
                  </a:schemeClr>
                </a:solidFill>
              </a:defRPr>
            </a:lvl7pPr>
            <a:lvl8pPr marL="4265765" indent="0" algn="ctr">
              <a:buNone/>
              <a:defRPr>
                <a:solidFill>
                  <a:schemeClr val="tx1">
                    <a:tint val="75000"/>
                  </a:schemeClr>
                </a:solidFill>
              </a:defRPr>
            </a:lvl8pPr>
            <a:lvl9pPr marL="4875161"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476673"/>
            <a:ext cx="12192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80" tIns="60941" rIns="121880" bIns="60941" rtlCol="0" anchor="ctr"/>
          <a:lstStyle/>
          <a:p>
            <a:pPr algn="ctr" defTabSz="1218791"/>
            <a:endParaRPr lang="en-GB" sz="2400">
              <a:solidFill>
                <a:prstClr val="white"/>
              </a:solidFill>
            </a:endParaRPr>
          </a:p>
        </p:txBody>
      </p:sp>
      <p:pic>
        <p:nvPicPr>
          <p:cNvPr id="7" name="Picture 6" descr="Developing Organisation Values_v3-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73750"/>
          <a:stretch/>
        </p:blipFill>
        <p:spPr>
          <a:xfrm>
            <a:off x="164205" y="208737"/>
            <a:ext cx="11865223" cy="1761579"/>
          </a:xfrm>
          <a:prstGeom prst="rect">
            <a:avLst/>
          </a:prstGeom>
        </p:spPr>
      </p:pic>
    </p:spTree>
    <p:extLst>
      <p:ext uri="{BB962C8B-B14F-4D97-AF65-F5344CB8AC3E}">
        <p14:creationId xmlns:p14="http://schemas.microsoft.com/office/powerpoint/2010/main" val="44214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423" y="1597247"/>
            <a:ext cx="10982253" cy="4528924"/>
          </a:xfrm>
          <a:prstGeom prst="rect">
            <a:avLst/>
          </a:prstGeom>
        </p:spPr>
        <p:txBody>
          <a:bodyPr lIns="91410" tIns="45706" rIns="91410" bIns="45706"/>
          <a:lstStyle>
            <a:lvl1pPr>
              <a:defRPr sz="3733">
                <a:solidFill>
                  <a:schemeClr val="bg1">
                    <a:lumMod val="65000"/>
                  </a:schemeClr>
                </a:solidFill>
              </a:defRPr>
            </a:lvl1pPr>
            <a:lvl2pPr>
              <a:defRPr sz="3733">
                <a:solidFill>
                  <a:schemeClr val="bg1">
                    <a:lumMod val="65000"/>
                  </a:schemeClr>
                </a:solidFill>
              </a:defRPr>
            </a:lvl2pPr>
            <a:lvl3pPr>
              <a:defRPr sz="3733">
                <a:solidFill>
                  <a:schemeClr val="bg1">
                    <a:lumMod val="65000"/>
                  </a:schemeClr>
                </a:solidFill>
              </a:defRPr>
            </a:lvl3pPr>
            <a:lvl4pPr>
              <a:defRPr sz="3733">
                <a:solidFill>
                  <a:schemeClr val="bg1">
                    <a:lumMod val="65000"/>
                  </a:schemeClr>
                </a:solidFill>
              </a:defRPr>
            </a:lvl4pPr>
            <a:lvl5pPr>
              <a:defRPr sz="3733">
                <a:solidFill>
                  <a:schemeClr val="bg1">
                    <a:lumMod val="6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537273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899" y="1606699"/>
            <a:ext cx="10882560" cy="4261112"/>
          </a:xfrm>
          <a:prstGeom prst="rect">
            <a:avLst/>
          </a:prstGeom>
        </p:spPr>
        <p:txBody>
          <a:bodyPr lIns="82918" tIns="41460" rIns="82918" bIns="4146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0"/>
          </p:nvPr>
        </p:nvSpPr>
        <p:spPr>
          <a:xfrm>
            <a:off x="624447" y="0"/>
            <a:ext cx="10981581" cy="1039629"/>
          </a:xfrm>
          <a:prstGeom prst="rect">
            <a:avLst/>
          </a:prstGeom>
        </p:spPr>
        <p:txBody>
          <a:bodyPr lIns="91410" tIns="45706" rIns="91410" bIns="45706" anchor="ctr" anchorCtr="0"/>
          <a:lstStyle>
            <a:lvl1pPr marL="0" indent="0">
              <a:buFontTx/>
              <a:buNone/>
              <a:defRPr sz="5333">
                <a:solidFill>
                  <a:schemeClr val="bg1"/>
                </a:solidFill>
              </a:defRPr>
            </a:lvl1pPr>
          </a:lstStyle>
          <a:p>
            <a:pPr lvl="0"/>
            <a:endParaRPr lang="en-GB"/>
          </a:p>
        </p:txBody>
      </p:sp>
    </p:spTree>
    <p:extLst>
      <p:ext uri="{BB962C8B-B14F-4D97-AF65-F5344CB8AC3E}">
        <p14:creationId xmlns:p14="http://schemas.microsoft.com/office/powerpoint/2010/main" val="13470302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88" y="1621166"/>
            <a:ext cx="6654397" cy="4550445"/>
          </a:xfrm>
          <a:prstGeom prst="rect">
            <a:avLst/>
          </a:prstGeom>
        </p:spPr>
        <p:txBody>
          <a:bodyPr/>
          <a:lstStyle>
            <a:lvl1pPr>
              <a:defRPr sz="2667">
                <a:solidFill>
                  <a:schemeClr val="bg1">
                    <a:lumMod val="65000"/>
                  </a:schemeClr>
                </a:solidFill>
              </a:defRPr>
            </a:lvl1pPr>
            <a:lvl2pPr>
              <a:defRPr sz="2667">
                <a:solidFill>
                  <a:schemeClr val="bg1">
                    <a:lumMod val="65000"/>
                  </a:schemeClr>
                </a:solidFill>
              </a:defRPr>
            </a:lvl2pPr>
            <a:lvl3pPr>
              <a:defRPr sz="2667">
                <a:solidFill>
                  <a:schemeClr val="bg1">
                    <a:lumMod val="65000"/>
                  </a:schemeClr>
                </a:solidFill>
              </a:defRPr>
            </a:lvl3pPr>
            <a:lvl4pPr>
              <a:defRPr sz="2667">
                <a:solidFill>
                  <a:schemeClr val="bg1">
                    <a:lumMod val="65000"/>
                  </a:schemeClr>
                </a:solidFill>
              </a:defRPr>
            </a:lvl4pPr>
            <a:lvl5pPr>
              <a:defRPr sz="2667">
                <a:solidFill>
                  <a:schemeClr val="bg1">
                    <a:lumMod val="6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18032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idx="1"/>
          </p:nvPr>
        </p:nvSpPr>
        <p:spPr>
          <a:xfrm>
            <a:off x="4997914" y="1597247"/>
            <a:ext cx="6845172" cy="4528920"/>
          </a:xfrm>
          <a:prstGeom prst="rect">
            <a:avLst/>
          </a:prstGeom>
        </p:spPr>
        <p:txBody>
          <a:bodyPr/>
          <a:lstStyle>
            <a:lvl1pPr>
              <a:defRPr sz="2667">
                <a:solidFill>
                  <a:schemeClr val="bg1">
                    <a:lumMod val="65000"/>
                  </a:schemeClr>
                </a:solidFill>
              </a:defRPr>
            </a:lvl1pPr>
            <a:lvl2pPr>
              <a:defRPr sz="2667">
                <a:solidFill>
                  <a:schemeClr val="bg1">
                    <a:lumMod val="65000"/>
                  </a:schemeClr>
                </a:solidFill>
              </a:defRPr>
            </a:lvl2pPr>
            <a:lvl3pPr>
              <a:defRPr sz="2667">
                <a:solidFill>
                  <a:schemeClr val="bg1">
                    <a:lumMod val="65000"/>
                  </a:schemeClr>
                </a:solidFill>
              </a:defRPr>
            </a:lvl3pPr>
            <a:lvl4pPr>
              <a:defRPr sz="2667">
                <a:solidFill>
                  <a:schemeClr val="bg1">
                    <a:lumMod val="65000"/>
                  </a:schemeClr>
                </a:solidFill>
              </a:defRPr>
            </a:lvl4pPr>
            <a:lvl5pPr>
              <a:defRPr sz="2667">
                <a:solidFill>
                  <a:schemeClr val="bg1">
                    <a:lumMod val="6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6434058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1515" y="1587796"/>
            <a:ext cx="4527293" cy="4593264"/>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Tree>
    <p:extLst>
      <p:ext uri="{BB962C8B-B14F-4D97-AF65-F5344CB8AC3E}">
        <p14:creationId xmlns:p14="http://schemas.microsoft.com/office/powerpoint/2010/main" val="38936664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812"/>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24"/>
            </a:lvl1pPr>
            <a:lvl2pPr marL="442855" indent="0" algn="ctr">
              <a:buNone/>
              <a:defRPr sz="1937"/>
            </a:lvl2pPr>
            <a:lvl3pPr marL="885711" indent="0" algn="ctr">
              <a:buNone/>
              <a:defRPr sz="1743"/>
            </a:lvl3pPr>
            <a:lvl4pPr marL="1328567" indent="0" algn="ctr">
              <a:buNone/>
              <a:defRPr sz="1550"/>
            </a:lvl4pPr>
            <a:lvl5pPr marL="1771422" indent="0" algn="ctr">
              <a:buNone/>
              <a:defRPr sz="1550"/>
            </a:lvl5pPr>
            <a:lvl6pPr marL="2214278" indent="0" algn="ctr">
              <a:buNone/>
              <a:defRPr sz="1550"/>
            </a:lvl6pPr>
            <a:lvl7pPr marL="2657133" indent="0" algn="ctr">
              <a:buNone/>
              <a:defRPr sz="1550"/>
            </a:lvl7pPr>
            <a:lvl8pPr marL="3099989" indent="0" algn="ctr">
              <a:buNone/>
              <a:defRPr sz="1550"/>
            </a:lvl8pPr>
            <a:lvl9pPr marL="3542845" indent="0" algn="ctr">
              <a:buNone/>
              <a:defRPr sz="1550"/>
            </a:lvl9pPr>
          </a:lstStyle>
          <a:p>
            <a:r>
              <a:rPr lang="en-US"/>
              <a:t>Click to edit Master subtitle style</a:t>
            </a:r>
          </a:p>
        </p:txBody>
      </p:sp>
      <p:sp>
        <p:nvSpPr>
          <p:cNvPr id="4" name="Date Placeholder 3"/>
          <p:cNvSpPr>
            <a:spLocks noGrp="1"/>
          </p:cNvSpPr>
          <p:nvPr>
            <p:ph type="dt" sz="half" idx="10"/>
          </p:nvPr>
        </p:nvSpPr>
        <p:spPr/>
        <p:txBody>
          <a:bodyPr/>
          <a:lstStyle/>
          <a:p>
            <a:fld id="{26C9FF25-00A9-44D0-99EE-B1323DA42D0E}"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1862444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9FF25-00A9-44D0-99EE-B1323DA42D0E}"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3545881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812"/>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324">
                <a:solidFill>
                  <a:schemeClr val="tx1">
                    <a:tint val="75000"/>
                  </a:schemeClr>
                </a:solidFill>
              </a:defRPr>
            </a:lvl1pPr>
            <a:lvl2pPr marL="442855" indent="0">
              <a:buNone/>
              <a:defRPr sz="1937">
                <a:solidFill>
                  <a:schemeClr val="tx1">
                    <a:tint val="75000"/>
                  </a:schemeClr>
                </a:solidFill>
              </a:defRPr>
            </a:lvl2pPr>
            <a:lvl3pPr marL="885711" indent="0">
              <a:buNone/>
              <a:defRPr sz="1743">
                <a:solidFill>
                  <a:schemeClr val="tx1">
                    <a:tint val="75000"/>
                  </a:schemeClr>
                </a:solidFill>
              </a:defRPr>
            </a:lvl3pPr>
            <a:lvl4pPr marL="1328567" indent="0">
              <a:buNone/>
              <a:defRPr sz="1550">
                <a:solidFill>
                  <a:schemeClr val="tx1">
                    <a:tint val="75000"/>
                  </a:schemeClr>
                </a:solidFill>
              </a:defRPr>
            </a:lvl4pPr>
            <a:lvl5pPr marL="1771422" indent="0">
              <a:buNone/>
              <a:defRPr sz="1550">
                <a:solidFill>
                  <a:schemeClr val="tx1">
                    <a:tint val="75000"/>
                  </a:schemeClr>
                </a:solidFill>
              </a:defRPr>
            </a:lvl5pPr>
            <a:lvl6pPr marL="2214278" indent="0">
              <a:buNone/>
              <a:defRPr sz="1550">
                <a:solidFill>
                  <a:schemeClr val="tx1">
                    <a:tint val="75000"/>
                  </a:schemeClr>
                </a:solidFill>
              </a:defRPr>
            </a:lvl6pPr>
            <a:lvl7pPr marL="2657133" indent="0">
              <a:buNone/>
              <a:defRPr sz="1550">
                <a:solidFill>
                  <a:schemeClr val="tx1">
                    <a:tint val="75000"/>
                  </a:schemeClr>
                </a:solidFill>
              </a:defRPr>
            </a:lvl7pPr>
            <a:lvl8pPr marL="3099989" indent="0">
              <a:buNone/>
              <a:defRPr sz="1550">
                <a:solidFill>
                  <a:schemeClr val="tx1">
                    <a:tint val="75000"/>
                  </a:schemeClr>
                </a:solidFill>
              </a:defRPr>
            </a:lvl8pPr>
            <a:lvl9pPr marL="3542845" indent="0">
              <a:buNone/>
              <a:defRPr sz="15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9FF25-00A9-44D0-99EE-B1323DA42D0E}"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192703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red fla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709" y="-439196"/>
            <a:ext cx="9934067" cy="7450550"/>
          </a:xfrm>
          <a:prstGeom prst="rect">
            <a:avLst/>
          </a:prstGeom>
        </p:spPr>
      </p:pic>
      <p:sp>
        <p:nvSpPr>
          <p:cNvPr id="2" name="Title 1"/>
          <p:cNvSpPr>
            <a:spLocks noGrp="1"/>
          </p:cNvSpPr>
          <p:nvPr>
            <p:ph type="ctrTitle"/>
          </p:nvPr>
        </p:nvSpPr>
        <p:spPr>
          <a:xfrm>
            <a:off x="3893224" y="2545882"/>
            <a:ext cx="4605383" cy="27363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88565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C9FF25-00A9-44D0-99EE-B1323DA42D0E}" type="datetimeFigureOut">
              <a:rPr lang="en-GB" smtClean="0"/>
              <a:t>08/05/2026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4147428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24" b="1"/>
            </a:lvl1pPr>
            <a:lvl2pPr marL="442855" indent="0">
              <a:buNone/>
              <a:defRPr sz="1937" b="1"/>
            </a:lvl2pPr>
            <a:lvl3pPr marL="885711" indent="0">
              <a:buNone/>
              <a:defRPr sz="1743" b="1"/>
            </a:lvl3pPr>
            <a:lvl4pPr marL="1328567" indent="0">
              <a:buNone/>
              <a:defRPr sz="1550" b="1"/>
            </a:lvl4pPr>
            <a:lvl5pPr marL="1771422" indent="0">
              <a:buNone/>
              <a:defRPr sz="1550" b="1"/>
            </a:lvl5pPr>
            <a:lvl6pPr marL="2214278" indent="0">
              <a:buNone/>
              <a:defRPr sz="1550" b="1"/>
            </a:lvl6pPr>
            <a:lvl7pPr marL="2657133" indent="0">
              <a:buNone/>
              <a:defRPr sz="1550" b="1"/>
            </a:lvl7pPr>
            <a:lvl8pPr marL="3099989" indent="0">
              <a:buNone/>
              <a:defRPr sz="1550" b="1"/>
            </a:lvl8pPr>
            <a:lvl9pPr marL="3542845" indent="0">
              <a:buNone/>
              <a:defRPr sz="155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24" b="1"/>
            </a:lvl1pPr>
            <a:lvl2pPr marL="442855" indent="0">
              <a:buNone/>
              <a:defRPr sz="1937" b="1"/>
            </a:lvl2pPr>
            <a:lvl3pPr marL="885711" indent="0">
              <a:buNone/>
              <a:defRPr sz="1743" b="1"/>
            </a:lvl3pPr>
            <a:lvl4pPr marL="1328567" indent="0">
              <a:buNone/>
              <a:defRPr sz="1550" b="1"/>
            </a:lvl4pPr>
            <a:lvl5pPr marL="1771422" indent="0">
              <a:buNone/>
              <a:defRPr sz="1550" b="1"/>
            </a:lvl5pPr>
            <a:lvl6pPr marL="2214278" indent="0">
              <a:buNone/>
              <a:defRPr sz="1550" b="1"/>
            </a:lvl6pPr>
            <a:lvl7pPr marL="2657133" indent="0">
              <a:buNone/>
              <a:defRPr sz="1550" b="1"/>
            </a:lvl7pPr>
            <a:lvl8pPr marL="3099989" indent="0">
              <a:buNone/>
              <a:defRPr sz="1550" b="1"/>
            </a:lvl8pPr>
            <a:lvl9pPr marL="3542845" indent="0">
              <a:buNone/>
              <a:defRPr sz="1550" b="1"/>
            </a:lvl9pPr>
          </a:lstStyle>
          <a:p>
            <a:pPr lvl="0"/>
            <a:r>
              <a:rPr lang="en-US"/>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C9FF25-00A9-44D0-99EE-B1323DA42D0E}" type="datetimeFigureOut">
              <a:rPr lang="en-GB" smtClean="0"/>
              <a:t>08/05/2026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842185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9FF25-00A9-44D0-99EE-B1323DA42D0E}" type="datetimeFigureOut">
              <a:rPr lang="en-GB" smtClean="0"/>
              <a:t>08/05/2026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870726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9FF25-00A9-44D0-99EE-B1323DA42D0E}" type="datetimeFigureOut">
              <a:rPr lang="en-GB" smtClean="0"/>
              <a:t>08/05/2026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972086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99"/>
            </a:lvl1pPr>
          </a:lstStyle>
          <a:p>
            <a:r>
              <a:rPr lang="en-US"/>
              <a:t>Click to edit Master title style</a:t>
            </a:r>
          </a:p>
        </p:txBody>
      </p:sp>
      <p:sp>
        <p:nvSpPr>
          <p:cNvPr id="3" name="Content Placeholder 2"/>
          <p:cNvSpPr>
            <a:spLocks noGrp="1"/>
          </p:cNvSpPr>
          <p:nvPr>
            <p:ph idx="1"/>
          </p:nvPr>
        </p:nvSpPr>
        <p:spPr>
          <a:xfrm>
            <a:off x="5183189" y="987426"/>
            <a:ext cx="6172200" cy="4873625"/>
          </a:xfrm>
        </p:spPr>
        <p:txBody>
          <a:bodyPr/>
          <a:lstStyle>
            <a:lvl1pPr>
              <a:defRPr sz="3099"/>
            </a:lvl1pPr>
            <a:lvl2pPr>
              <a:defRPr sz="2712"/>
            </a:lvl2pPr>
            <a:lvl3pPr>
              <a:defRPr sz="2324"/>
            </a:lvl3pPr>
            <a:lvl4pPr>
              <a:defRPr sz="1937"/>
            </a:lvl4pPr>
            <a:lvl5pPr>
              <a:defRPr sz="1937"/>
            </a:lvl5pPr>
            <a:lvl6pPr>
              <a:defRPr sz="1937"/>
            </a:lvl6pPr>
            <a:lvl7pPr>
              <a:defRPr sz="1937"/>
            </a:lvl7pPr>
            <a:lvl8pPr>
              <a:defRPr sz="1937"/>
            </a:lvl8pPr>
            <a:lvl9pPr>
              <a:defRPr sz="19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50"/>
            </a:lvl1pPr>
            <a:lvl2pPr marL="442855" indent="0">
              <a:buNone/>
              <a:defRPr sz="1356"/>
            </a:lvl2pPr>
            <a:lvl3pPr marL="885711" indent="0">
              <a:buNone/>
              <a:defRPr sz="1162"/>
            </a:lvl3pPr>
            <a:lvl4pPr marL="1328567" indent="0">
              <a:buNone/>
              <a:defRPr sz="969"/>
            </a:lvl4pPr>
            <a:lvl5pPr marL="1771422" indent="0">
              <a:buNone/>
              <a:defRPr sz="969"/>
            </a:lvl5pPr>
            <a:lvl6pPr marL="2214278" indent="0">
              <a:buNone/>
              <a:defRPr sz="969"/>
            </a:lvl6pPr>
            <a:lvl7pPr marL="2657133" indent="0">
              <a:buNone/>
              <a:defRPr sz="969"/>
            </a:lvl7pPr>
            <a:lvl8pPr marL="3099989" indent="0">
              <a:buNone/>
              <a:defRPr sz="969"/>
            </a:lvl8pPr>
            <a:lvl9pPr marL="3542845" indent="0">
              <a:buNone/>
              <a:defRPr sz="969"/>
            </a:lvl9pPr>
          </a:lstStyle>
          <a:p>
            <a:pPr lvl="0"/>
            <a:r>
              <a:rPr lang="en-US"/>
              <a:t>Click to edit Master text styles</a:t>
            </a:r>
          </a:p>
        </p:txBody>
      </p:sp>
      <p:sp>
        <p:nvSpPr>
          <p:cNvPr id="5" name="Date Placeholder 4"/>
          <p:cNvSpPr>
            <a:spLocks noGrp="1"/>
          </p:cNvSpPr>
          <p:nvPr>
            <p:ph type="dt" sz="half" idx="10"/>
          </p:nvPr>
        </p:nvSpPr>
        <p:spPr/>
        <p:txBody>
          <a:bodyPr/>
          <a:lstStyle/>
          <a:p>
            <a:fld id="{26C9FF25-00A9-44D0-99EE-B1323DA42D0E}" type="datetimeFigureOut">
              <a:rPr lang="en-GB" smtClean="0"/>
              <a:t>08/05/2026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609398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99"/>
            </a:lvl1pPr>
          </a:lstStyle>
          <a:p>
            <a:r>
              <a:rPr lang="en-US"/>
              <a:t>Click to edit Master title style</a:t>
            </a:r>
          </a:p>
        </p:txBody>
      </p:sp>
      <p:sp>
        <p:nvSpPr>
          <p:cNvPr id="3" name="Picture Placeholder 2"/>
          <p:cNvSpPr>
            <a:spLocks noGrp="1" noChangeAspect="1"/>
          </p:cNvSpPr>
          <p:nvPr>
            <p:ph type="pic" idx="1"/>
          </p:nvPr>
        </p:nvSpPr>
        <p:spPr>
          <a:xfrm>
            <a:off x="5183189" y="987426"/>
            <a:ext cx="6172200" cy="4873625"/>
          </a:xfrm>
        </p:spPr>
        <p:txBody>
          <a:bodyPr anchor="t"/>
          <a:lstStyle>
            <a:lvl1pPr marL="0" indent="0">
              <a:buNone/>
              <a:defRPr sz="3099"/>
            </a:lvl1pPr>
            <a:lvl2pPr marL="442855" indent="0">
              <a:buNone/>
              <a:defRPr sz="2712"/>
            </a:lvl2pPr>
            <a:lvl3pPr marL="885711" indent="0">
              <a:buNone/>
              <a:defRPr sz="2324"/>
            </a:lvl3pPr>
            <a:lvl4pPr marL="1328567" indent="0">
              <a:buNone/>
              <a:defRPr sz="1937"/>
            </a:lvl4pPr>
            <a:lvl5pPr marL="1771422" indent="0">
              <a:buNone/>
              <a:defRPr sz="1937"/>
            </a:lvl5pPr>
            <a:lvl6pPr marL="2214278" indent="0">
              <a:buNone/>
              <a:defRPr sz="1937"/>
            </a:lvl6pPr>
            <a:lvl7pPr marL="2657133" indent="0">
              <a:buNone/>
              <a:defRPr sz="1937"/>
            </a:lvl7pPr>
            <a:lvl8pPr marL="3099989" indent="0">
              <a:buNone/>
              <a:defRPr sz="1937"/>
            </a:lvl8pPr>
            <a:lvl9pPr marL="3542845" indent="0">
              <a:buNone/>
              <a:defRPr sz="1937"/>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50"/>
            </a:lvl1pPr>
            <a:lvl2pPr marL="442855" indent="0">
              <a:buNone/>
              <a:defRPr sz="1356"/>
            </a:lvl2pPr>
            <a:lvl3pPr marL="885711" indent="0">
              <a:buNone/>
              <a:defRPr sz="1162"/>
            </a:lvl3pPr>
            <a:lvl4pPr marL="1328567" indent="0">
              <a:buNone/>
              <a:defRPr sz="969"/>
            </a:lvl4pPr>
            <a:lvl5pPr marL="1771422" indent="0">
              <a:buNone/>
              <a:defRPr sz="969"/>
            </a:lvl5pPr>
            <a:lvl6pPr marL="2214278" indent="0">
              <a:buNone/>
              <a:defRPr sz="969"/>
            </a:lvl6pPr>
            <a:lvl7pPr marL="2657133" indent="0">
              <a:buNone/>
              <a:defRPr sz="969"/>
            </a:lvl7pPr>
            <a:lvl8pPr marL="3099989" indent="0">
              <a:buNone/>
              <a:defRPr sz="969"/>
            </a:lvl8pPr>
            <a:lvl9pPr marL="3542845" indent="0">
              <a:buNone/>
              <a:defRPr sz="969"/>
            </a:lvl9pPr>
          </a:lstStyle>
          <a:p>
            <a:pPr lvl="0"/>
            <a:r>
              <a:rPr lang="en-US"/>
              <a:t>Click to edit Master text styles</a:t>
            </a:r>
          </a:p>
        </p:txBody>
      </p:sp>
      <p:sp>
        <p:nvSpPr>
          <p:cNvPr id="5" name="Date Placeholder 4"/>
          <p:cNvSpPr>
            <a:spLocks noGrp="1"/>
          </p:cNvSpPr>
          <p:nvPr>
            <p:ph type="dt" sz="half" idx="10"/>
          </p:nvPr>
        </p:nvSpPr>
        <p:spPr/>
        <p:txBody>
          <a:bodyPr/>
          <a:lstStyle/>
          <a:p>
            <a:fld id="{26C9FF25-00A9-44D0-99EE-B1323DA42D0E}" type="datetimeFigureOut">
              <a:rPr lang="en-GB" smtClean="0"/>
              <a:t>08/05/2026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271338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9FF25-00A9-44D0-99EE-B1323DA42D0E}"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653113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9FF25-00A9-44D0-99EE-B1323DA42D0E}"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0353C-F0EC-4AD9-9F0F-8A3F804B7762}" type="slidenum">
              <a:rPr lang="en-GB" smtClean="0"/>
              <a:t>‹#›</a:t>
            </a:fld>
            <a:endParaRPr lang="en-GB"/>
          </a:p>
        </p:txBody>
      </p:sp>
    </p:spTree>
    <p:extLst>
      <p:ext uri="{BB962C8B-B14F-4D97-AF65-F5344CB8AC3E}">
        <p14:creationId xmlns:p14="http://schemas.microsoft.com/office/powerpoint/2010/main" val="959021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19477"/>
            <a:ext cx="4617720" cy="1197864"/>
          </a:xfrm>
          <a:prstGeom prst="rect">
            <a:avLst/>
          </a:prstGeom>
        </p:spPr>
        <p:txBody>
          <a:bodyPr vert="horz" lIns="91440" tIns="45720" rIns="91440" bIns="45720" rtlCol="0" anchor="t">
            <a:normAutofit/>
          </a:bodyPr>
          <a:lstStyle>
            <a:lvl1pPr>
              <a:defRPr lang="en-US"/>
            </a:lvl1pPr>
          </a:lstStyle>
          <a:p>
            <a:pPr lvl="0"/>
            <a:r>
              <a:rPr lang="en-US"/>
              <a:t>Click to edit Master title style</a:t>
            </a:r>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950976" y="2148840"/>
            <a:ext cx="3877056" cy="3877056"/>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43016" y="950976"/>
            <a:ext cx="5586984"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fld id="{9EC1A304-701C-41E4-B1CD-607E1F9CDC82}" type="datetime4">
              <a:rPr lang="en-US" smtClean="0"/>
              <a:t>May 8, 2026</a:t>
            </a:fld>
            <a:endParaRPr lang="en-US"/>
          </a:p>
        </p:txBody>
      </p:sp>
    </p:spTree>
    <p:extLst>
      <p:ext uri="{BB962C8B-B14F-4D97-AF65-F5344CB8AC3E}">
        <p14:creationId xmlns:p14="http://schemas.microsoft.com/office/powerpoint/2010/main" val="150437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93224" y="2545882"/>
            <a:ext cx="4605383" cy="2736351"/>
          </a:xfrm>
          <a:prstGeom prst="rect">
            <a:avLst/>
          </a:prstGeom>
        </p:spPr>
        <p:txBody>
          <a:bodyPr/>
          <a:lstStyle/>
          <a:p>
            <a:r>
              <a:rPr lang="en-US"/>
              <a:t>Click to edit Master title style</a:t>
            </a:r>
          </a:p>
        </p:txBody>
      </p:sp>
      <p:sp>
        <p:nvSpPr>
          <p:cNvPr id="4" name="Rectangle 3"/>
          <p:cNvSpPr/>
          <p:nvPr userDrawn="1"/>
        </p:nvSpPr>
        <p:spPr>
          <a:xfrm>
            <a:off x="0" y="0"/>
            <a:ext cx="12192000" cy="6858000"/>
          </a:xfrm>
          <a:prstGeom prst="rect">
            <a:avLst/>
          </a:prstGeom>
          <a:solidFill>
            <a:srgbClr val="DD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3" name="Picture 2" descr="white fla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2347" y="0"/>
            <a:ext cx="9144000" cy="6858000"/>
          </a:xfrm>
          <a:prstGeom prst="rect">
            <a:avLst/>
          </a:prstGeom>
        </p:spPr>
      </p:pic>
      <p:sp>
        <p:nvSpPr>
          <p:cNvPr id="6" name="Title 1"/>
          <p:cNvSpPr txBox="1">
            <a:spLocks/>
          </p:cNvSpPr>
          <p:nvPr userDrawn="1"/>
        </p:nvSpPr>
        <p:spPr>
          <a:xfrm>
            <a:off x="3969840" y="2698275"/>
            <a:ext cx="4605383" cy="273635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400">
                <a:solidFill>
                  <a:prstClr val="white"/>
                </a:solidFill>
              </a:rPr>
              <a:t>Click to edit Master title style</a:t>
            </a:r>
            <a:endParaRPr lang="en-US" sz="4400">
              <a:solidFill>
                <a:prstClr val="white"/>
              </a:solidFill>
            </a:endParaRPr>
          </a:p>
        </p:txBody>
      </p:sp>
    </p:spTree>
    <p:extLst>
      <p:ext uri="{BB962C8B-B14F-4D97-AF65-F5344CB8AC3E}">
        <p14:creationId xmlns:p14="http://schemas.microsoft.com/office/powerpoint/2010/main" val="361059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love learning 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4867" y="0"/>
            <a:ext cx="9144000" cy="6858000"/>
          </a:xfrm>
          <a:prstGeom prst="rect">
            <a:avLst/>
          </a:prstGeom>
        </p:spPr>
      </p:pic>
    </p:spTree>
    <p:extLst>
      <p:ext uri="{BB962C8B-B14F-4D97-AF65-F5344CB8AC3E}">
        <p14:creationId xmlns:p14="http://schemas.microsoft.com/office/powerpoint/2010/main" val="211750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DD0000"/>
                </a:solidFill>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c-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6003" y="6030054"/>
            <a:ext cx="2214432" cy="680938"/>
          </a:xfrm>
          <a:prstGeom prst="rect">
            <a:avLst/>
          </a:prstGeom>
        </p:spPr>
      </p:pic>
    </p:spTree>
    <p:extLst>
      <p:ext uri="{BB962C8B-B14F-4D97-AF65-F5344CB8AC3E}">
        <p14:creationId xmlns:p14="http://schemas.microsoft.com/office/powerpoint/2010/main" val="106540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DD0000"/>
                </a:solidFill>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red flare.png"/>
          <p:cNvPicPr>
            <a:picLocks noChangeAspect="1"/>
          </p:cNvPicPr>
          <p:nvPr userDrawn="1"/>
        </p:nvPicPr>
        <p:blipFill rotWithShape="1">
          <a:blip r:embed="rId2">
            <a:extLst>
              <a:ext uri="{28A0092B-C50C-407E-A947-70E740481C1C}">
                <a14:useLocalDpi xmlns:a14="http://schemas.microsoft.com/office/drawing/2010/main" val="0"/>
              </a:ext>
            </a:extLst>
          </a:blip>
          <a:srcRect r="47813" b="51333"/>
          <a:stretch/>
        </p:blipFill>
        <p:spPr>
          <a:xfrm>
            <a:off x="8084244" y="3957523"/>
            <a:ext cx="4165600" cy="2913425"/>
          </a:xfrm>
          <a:prstGeom prst="rect">
            <a:avLst/>
          </a:prstGeom>
        </p:spPr>
      </p:pic>
    </p:spTree>
    <p:extLst>
      <p:ext uri="{BB962C8B-B14F-4D97-AF65-F5344CB8AC3E}">
        <p14:creationId xmlns:p14="http://schemas.microsoft.com/office/powerpoint/2010/main" val="104134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DD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white flare.png"/>
          <p:cNvPicPr>
            <a:picLocks noChangeAspect="1"/>
          </p:cNvPicPr>
          <p:nvPr userDrawn="1"/>
        </p:nvPicPr>
        <p:blipFill rotWithShape="1">
          <a:blip r:embed="rId2">
            <a:extLst>
              <a:ext uri="{28A0092B-C50C-407E-A947-70E740481C1C}">
                <a14:useLocalDpi xmlns:a14="http://schemas.microsoft.com/office/drawing/2010/main" val="0"/>
              </a:ext>
            </a:extLst>
          </a:blip>
          <a:srcRect r="44730" b="48325"/>
          <a:stretch/>
        </p:blipFill>
        <p:spPr>
          <a:xfrm>
            <a:off x="8337288" y="4127316"/>
            <a:ext cx="3912557" cy="2743530"/>
          </a:xfrm>
          <a:prstGeom prst="rect">
            <a:avLst/>
          </a:prstGeom>
        </p:spPr>
      </p:pic>
    </p:spTree>
    <p:extLst>
      <p:ext uri="{BB962C8B-B14F-4D97-AF65-F5344CB8AC3E}">
        <p14:creationId xmlns:p14="http://schemas.microsoft.com/office/powerpoint/2010/main" val="188914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763" y="1"/>
            <a:ext cx="12190475" cy="6857143"/>
          </a:xfrm>
          <a:prstGeom prst="rect">
            <a:avLst/>
          </a:prstGeom>
        </p:spPr>
      </p:pic>
      <p:pic>
        <p:nvPicPr>
          <p:cNvPr id="9" name="Picture 8"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9984" y="331425"/>
            <a:ext cx="1110144" cy="1344000"/>
          </a:xfrm>
          <a:prstGeom prst="rect">
            <a:avLst/>
          </a:prstGeom>
        </p:spPr>
      </p:pic>
      <p:sp>
        <p:nvSpPr>
          <p:cNvPr id="2" name="Title 1"/>
          <p:cNvSpPr>
            <a:spLocks noGrp="1"/>
          </p:cNvSpPr>
          <p:nvPr>
            <p:ph type="ctrTitle"/>
          </p:nvPr>
        </p:nvSpPr>
        <p:spPr>
          <a:xfrm>
            <a:off x="2981027" y="2205657"/>
            <a:ext cx="8481787" cy="691704"/>
          </a:xfrm>
        </p:spPr>
        <p:txBody>
          <a:bodyPr lIns="0" tIns="0" rIns="0" bIns="0" anchor="t" anchorCtr="0">
            <a:normAutofit/>
          </a:bodyPr>
          <a:lstStyle>
            <a:lvl1pPr algn="r">
              <a:defRPr sz="4267" b="1">
                <a:solidFill>
                  <a:srgbClr val="009FDF"/>
                </a:solidFill>
              </a:defRPr>
            </a:lvl1pPr>
          </a:lstStyle>
          <a:p>
            <a:r>
              <a:rPr lang="en-US"/>
              <a:t>Click to edit Master title style</a:t>
            </a:r>
          </a:p>
        </p:txBody>
      </p:sp>
      <p:sp>
        <p:nvSpPr>
          <p:cNvPr id="3" name="Subtitle 2"/>
          <p:cNvSpPr>
            <a:spLocks noGrp="1"/>
          </p:cNvSpPr>
          <p:nvPr>
            <p:ph type="subTitle" idx="1"/>
          </p:nvPr>
        </p:nvSpPr>
        <p:spPr>
          <a:xfrm>
            <a:off x="2839912" y="2987183"/>
            <a:ext cx="8622901" cy="690943"/>
          </a:xfrm>
        </p:spPr>
        <p:txBody>
          <a:bodyPr lIns="0" tIns="0" rIns="0" bIns="0" anchor="t" anchorCtr="0">
            <a:normAutofit/>
          </a:bodyPr>
          <a:lstStyle>
            <a:lvl1pPr marL="0" indent="0" algn="r">
              <a:buNone/>
              <a:defRPr sz="3733">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461386" y="3764053"/>
            <a:ext cx="4001428" cy="365125"/>
          </a:xfrm>
        </p:spPr>
        <p:txBody>
          <a:bodyPr lIns="0" tIns="0" rIns="0" bIns="0" anchor="t" anchorCtr="0"/>
          <a:lstStyle>
            <a:lvl1pPr algn="r">
              <a:defRPr sz="2133">
                <a:solidFill>
                  <a:srgbClr val="000000"/>
                </a:solidFill>
              </a:defRPr>
            </a:lvl1pPr>
          </a:lstStyle>
          <a:p>
            <a:fld id="{5345658F-F484-9A44-80C6-1D77BF58EBAA}" type="datetime3">
              <a:rPr lang="en-GB" smtClean="0"/>
              <a:pPr/>
              <a:t>8 May, 2026</a:t>
            </a:fld>
            <a:endParaRPr lang="en-US"/>
          </a:p>
        </p:txBody>
      </p:sp>
      <p:sp>
        <p:nvSpPr>
          <p:cNvPr id="6" name="Slide Number Placeholder 5"/>
          <p:cNvSpPr>
            <a:spLocks noGrp="1"/>
          </p:cNvSpPr>
          <p:nvPr>
            <p:ph type="sldNum" sz="quarter" idx="12"/>
          </p:nvPr>
        </p:nvSpPr>
        <p:spPr>
          <a:xfrm>
            <a:off x="9143301" y="6274718"/>
            <a:ext cx="2844800" cy="365125"/>
          </a:xfrm>
        </p:spPr>
        <p:txBody>
          <a:bodyPr lIns="0" tIns="0" rIns="0" bIns="0" anchor="b" anchorCtr="0"/>
          <a:lstStyle>
            <a:lvl1pPr>
              <a:defRPr sz="1200">
                <a:solidFill>
                  <a:schemeClr val="bg1"/>
                </a:solidFill>
              </a:defRPr>
            </a:lvl1pPr>
          </a:lstStyle>
          <a:p>
            <a:fld id="{AF88E988-FB04-AB4E-BE5A-59F242AF7F7A}" type="slidenum">
              <a:rPr lang="en-US" smtClean="0"/>
              <a:pPr/>
              <a:t>‹#›</a:t>
            </a:fld>
            <a:endParaRPr lang="en-US"/>
          </a:p>
        </p:txBody>
      </p:sp>
    </p:spTree>
    <p:extLst>
      <p:ext uri="{BB962C8B-B14F-4D97-AF65-F5344CB8AC3E}">
        <p14:creationId xmlns:p14="http://schemas.microsoft.com/office/powerpoint/2010/main" val="286262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80" tIns="60941" rIns="121880" bIns="60941" rtlCol="0" anchor="ctr"/>
          <a:lstStyle/>
          <a:p>
            <a:pPr algn="ctr" defTabSz="609397"/>
            <a:endParaRPr lang="en-US" sz="2400">
              <a:solidFill>
                <a:prstClr val="white"/>
              </a:solidFill>
            </a:endParaRPr>
          </a:p>
        </p:txBody>
      </p:sp>
      <p:sp>
        <p:nvSpPr>
          <p:cNvPr id="2" name="Title 1"/>
          <p:cNvSpPr>
            <a:spLocks noGrp="1"/>
          </p:cNvSpPr>
          <p:nvPr>
            <p:ph type="ctrTitle"/>
          </p:nvPr>
        </p:nvSpPr>
        <p:spPr>
          <a:xfrm>
            <a:off x="914400" y="2130442"/>
            <a:ext cx="10363200" cy="1470025"/>
          </a:xfrm>
          <a:prstGeom prst="rect">
            <a:avLst/>
          </a:prstGeom>
        </p:spPr>
        <p:txBody>
          <a:bodyPr lIns="91410" tIns="45706" rIns="91410" bIns="45706"/>
          <a:lstStyle/>
          <a:p>
            <a:r>
              <a:rPr lang="en-GB"/>
              <a:t>Click to edit Master title style</a:t>
            </a:r>
            <a:endParaRPr lang="en-US"/>
          </a:p>
        </p:txBody>
      </p:sp>
      <p:sp>
        <p:nvSpPr>
          <p:cNvPr id="3" name="Subtitle 2"/>
          <p:cNvSpPr>
            <a:spLocks noGrp="1"/>
          </p:cNvSpPr>
          <p:nvPr>
            <p:ph type="subTitle" idx="1"/>
          </p:nvPr>
        </p:nvSpPr>
        <p:spPr>
          <a:xfrm>
            <a:off x="1828800" y="3886201"/>
            <a:ext cx="8534400" cy="1752600"/>
          </a:xfrm>
          <a:prstGeom prst="rect">
            <a:avLst/>
          </a:prstGeom>
        </p:spPr>
        <p:txBody>
          <a:bodyPr lIns="91410" tIns="45706" rIns="91410" bIns="45706"/>
          <a:lstStyle>
            <a:lvl1pPr marL="0" indent="0" algn="ctr">
              <a:buNone/>
              <a:defRPr>
                <a:solidFill>
                  <a:schemeClr val="tx1">
                    <a:tint val="75000"/>
                  </a:schemeClr>
                </a:solidFill>
              </a:defRPr>
            </a:lvl1pPr>
            <a:lvl2pPr marL="609397" indent="0" algn="ctr">
              <a:buNone/>
              <a:defRPr>
                <a:solidFill>
                  <a:schemeClr val="tx1">
                    <a:tint val="75000"/>
                  </a:schemeClr>
                </a:solidFill>
              </a:defRPr>
            </a:lvl2pPr>
            <a:lvl3pPr marL="1218791" indent="0" algn="ctr">
              <a:buNone/>
              <a:defRPr>
                <a:solidFill>
                  <a:schemeClr val="tx1">
                    <a:tint val="75000"/>
                  </a:schemeClr>
                </a:solidFill>
              </a:defRPr>
            </a:lvl3pPr>
            <a:lvl4pPr marL="1828186" indent="0" algn="ctr">
              <a:buNone/>
              <a:defRPr>
                <a:solidFill>
                  <a:schemeClr val="tx1">
                    <a:tint val="75000"/>
                  </a:schemeClr>
                </a:solidFill>
              </a:defRPr>
            </a:lvl4pPr>
            <a:lvl5pPr marL="2437580" indent="0" algn="ctr">
              <a:buNone/>
              <a:defRPr>
                <a:solidFill>
                  <a:schemeClr val="tx1">
                    <a:tint val="75000"/>
                  </a:schemeClr>
                </a:solidFill>
              </a:defRPr>
            </a:lvl5pPr>
            <a:lvl6pPr marL="3046976" indent="0" algn="ctr">
              <a:buNone/>
              <a:defRPr>
                <a:solidFill>
                  <a:schemeClr val="tx1">
                    <a:tint val="75000"/>
                  </a:schemeClr>
                </a:solidFill>
              </a:defRPr>
            </a:lvl6pPr>
            <a:lvl7pPr marL="3656370" indent="0" algn="ctr">
              <a:buNone/>
              <a:defRPr>
                <a:solidFill>
                  <a:schemeClr val="tx1">
                    <a:tint val="75000"/>
                  </a:schemeClr>
                </a:solidFill>
              </a:defRPr>
            </a:lvl7pPr>
            <a:lvl8pPr marL="4265765" indent="0" algn="ctr">
              <a:buNone/>
              <a:defRPr>
                <a:solidFill>
                  <a:schemeClr val="tx1">
                    <a:tint val="75000"/>
                  </a:schemeClr>
                </a:solidFill>
              </a:defRPr>
            </a:lvl8pPr>
            <a:lvl9pPr marL="4875161"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476673"/>
            <a:ext cx="12192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80" tIns="60941" rIns="121880" bIns="60941" rtlCol="0" anchor="ctr"/>
          <a:lstStyle/>
          <a:p>
            <a:pPr algn="ctr" defTabSz="1218791"/>
            <a:endParaRPr lang="en-GB" sz="2400">
              <a:solidFill>
                <a:prstClr val="white"/>
              </a:solidFill>
            </a:endParaRPr>
          </a:p>
        </p:txBody>
      </p:sp>
      <p:pic>
        <p:nvPicPr>
          <p:cNvPr id="7" name="Picture 6" descr="Developing Organisation Values_v3-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2977"/>
          <a:stretch/>
        </p:blipFill>
        <p:spPr>
          <a:xfrm>
            <a:off x="164205" y="208737"/>
            <a:ext cx="11865223" cy="6511041"/>
          </a:xfrm>
          <a:prstGeom prst="rect">
            <a:avLst/>
          </a:prstGeom>
        </p:spPr>
      </p:pic>
    </p:spTree>
    <p:extLst>
      <p:ext uri="{BB962C8B-B14F-4D97-AF65-F5344CB8AC3E}">
        <p14:creationId xmlns:p14="http://schemas.microsoft.com/office/powerpoint/2010/main" val="292699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D2802A-0C93-802C-86CB-F7289920F7F9}"/>
              </a:ext>
            </a:extLst>
          </p:cNvPr>
          <p:cNvSpPr txBox="1"/>
          <p:nvPr userDrawn="1">
            <p:extLst>
              <p:ext uri="{1162E1C5-73C7-4A58-AE30-91384D911F3F}">
                <p184:classification xmlns:p184="http://schemas.microsoft.com/office/powerpoint/2018/4/main" val="ftr"/>
              </p:ext>
            </p:extLst>
          </p:nvPr>
        </p:nvSpPr>
        <p:spPr>
          <a:xfrm>
            <a:off x="63500" y="6642100"/>
            <a:ext cx="488950"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56665386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61053E0-FEA1-2F45-8F6B-D9AF74385F57}" type="datetime3">
              <a:rPr lang="en-GB" smtClean="0"/>
              <a:t>8 May, 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
        <p:nvSpPr>
          <p:cNvPr id="8" name="TextBox 7">
            <a:extLst>
              <a:ext uri="{FF2B5EF4-FFF2-40B4-BE49-F238E27FC236}">
                <a16:creationId xmlns:a16="http://schemas.microsoft.com/office/drawing/2014/main" id="{0B65B65E-0881-583C-1670-60D05E0C43BF}"/>
              </a:ext>
            </a:extLst>
          </p:cNvPr>
          <p:cNvSpPr txBox="1"/>
          <p:nvPr userDrawn="1">
            <p:extLst>
              <p:ext uri="{1162E1C5-73C7-4A58-AE30-91384D911F3F}">
                <p184:classification xmlns:p184="http://schemas.microsoft.com/office/powerpoint/2018/4/main" val="ftr"/>
              </p:ext>
            </p:extLst>
          </p:nvPr>
        </p:nvSpPr>
        <p:spPr>
          <a:xfrm>
            <a:off x="63500" y="6642100"/>
            <a:ext cx="488950"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266905334"/>
      </p:ext>
    </p:extLst>
  </p:cSld>
  <p:clrMap bg1="lt1" tx1="dk1" bg2="lt2" tx2="dk2" accent1="accent1" accent2="accent2" accent3="accent3" accent4="accent4" accent5="accent5" accent6="accent6" hlink="hlink" folHlink="folHlink"/>
  <p:sldLayoutIdLst>
    <p:sldLayoutId id="2147483682" r:id="rId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215514" y="6516768"/>
            <a:ext cx="11740445" cy="0"/>
          </a:xfrm>
          <a:prstGeom prst="line">
            <a:avLst/>
          </a:prstGeom>
          <a:ln w="3175" cmpd="sng">
            <a:solidFill>
              <a:srgbClr val="CB1719"/>
            </a:solidFill>
          </a:ln>
          <a:effectLst/>
        </p:spPr>
        <p:style>
          <a:lnRef idx="2">
            <a:schemeClr val="accent1"/>
          </a:lnRef>
          <a:fillRef idx="0">
            <a:schemeClr val="accent1"/>
          </a:fillRef>
          <a:effectRef idx="1">
            <a:schemeClr val="accent1"/>
          </a:effectRef>
          <a:fontRef idx="minor">
            <a:schemeClr val="tx1"/>
          </a:fontRef>
        </p:style>
      </p:cxnSp>
      <p:sp>
        <p:nvSpPr>
          <p:cNvPr id="12" name="Rectangle 1"/>
          <p:cNvSpPr txBox="1">
            <a:spLocks noChangeArrowheads="1"/>
          </p:cNvSpPr>
          <p:nvPr/>
        </p:nvSpPr>
        <p:spPr>
          <a:xfrm>
            <a:off x="8787" y="5"/>
            <a:ext cx="12192000" cy="1050551"/>
          </a:xfrm>
          <a:prstGeom prst="rect">
            <a:avLst/>
          </a:prstGeom>
          <a:solidFill>
            <a:srgbClr val="CD1719"/>
          </a:solidFill>
        </p:spPr>
        <p:txBody>
          <a:bodyPr lIns="121880" tIns="60941" rIns="121880" bIns="60941"/>
          <a:lstStyle>
            <a:lvl1pPr algn="ctr" defTabSz="457200" rtl="0" eaLnBrk="1" latinLnBrk="0" hangingPunct="1">
              <a:spcBef>
                <a:spcPct val="0"/>
              </a:spcBef>
              <a:buNone/>
              <a:defRPr sz="4400" kern="1200">
                <a:solidFill>
                  <a:schemeClr val="tx1"/>
                </a:solidFill>
                <a:latin typeface="+mj-lt"/>
                <a:ea typeface="+mj-ea"/>
                <a:cs typeface="+mj-cs"/>
              </a:defRPr>
            </a:lvl1pPr>
          </a:lstStyle>
          <a:p>
            <a:pPr>
              <a:buFont typeface="Wingdings" charset="0"/>
              <a:buNone/>
              <a:defRPr/>
            </a:pPr>
            <a:endParaRPr lang="en-US" sz="5867">
              <a:solidFill>
                <a:prstClr val="white"/>
              </a:solidFill>
              <a:cs typeface="Calibri" panose="020F0502020204030204" pitchFamily="34" charset="0"/>
            </a:endParaRPr>
          </a:p>
        </p:txBody>
      </p:sp>
      <p:sp>
        <p:nvSpPr>
          <p:cNvPr id="3" name="TextBox 2">
            <a:extLst>
              <a:ext uri="{FF2B5EF4-FFF2-40B4-BE49-F238E27FC236}">
                <a16:creationId xmlns:a16="http://schemas.microsoft.com/office/drawing/2014/main" id="{6E1AAA14-4FE3-FE7B-1E72-6BC2239024BD}"/>
              </a:ext>
            </a:extLst>
          </p:cNvPr>
          <p:cNvSpPr txBox="1"/>
          <p:nvPr userDrawn="1">
            <p:extLst>
              <p:ext uri="{1162E1C5-73C7-4A58-AE30-91384D911F3F}">
                <p184:classification xmlns:p184="http://schemas.microsoft.com/office/powerpoint/2018/4/main" val="ftr"/>
              </p:ext>
            </p:extLst>
          </p:nvPr>
        </p:nvSpPr>
        <p:spPr>
          <a:xfrm>
            <a:off x="84667" y="6570134"/>
            <a:ext cx="651933" cy="205121"/>
          </a:xfrm>
          <a:prstGeom prst="rect">
            <a:avLst/>
          </a:prstGeom>
        </p:spPr>
        <p:txBody>
          <a:bodyPr horzOverflow="overflow" lIns="0" tIns="0" rIns="0" bIns="0">
            <a:spAutoFit/>
          </a:bodyPr>
          <a:lstStyle/>
          <a:p>
            <a:pPr algn="l"/>
            <a:r>
              <a:rPr lang="en-GB" sz="1333">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8551813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defTabSz="609397" rtl="0" eaLnBrk="1" latinLnBrk="0" hangingPunct="1">
        <a:spcBef>
          <a:spcPct val="0"/>
        </a:spcBef>
        <a:buNone/>
        <a:defRPr sz="5867" kern="1200">
          <a:solidFill>
            <a:schemeClr val="tx1"/>
          </a:solidFill>
          <a:latin typeface="+mj-lt"/>
          <a:ea typeface="+mj-ea"/>
          <a:cs typeface="+mj-cs"/>
        </a:defRPr>
      </a:lvl1pPr>
    </p:titleStyle>
    <p:bodyStyle>
      <a:lvl1pPr marL="457046" indent="-457046" algn="l" defTabSz="609397" rtl="0" eaLnBrk="1" latinLnBrk="0" hangingPunct="1">
        <a:spcBef>
          <a:spcPct val="20000"/>
        </a:spcBef>
        <a:buFont typeface="Arial"/>
        <a:buChar char="•"/>
        <a:defRPr sz="4267" kern="1200">
          <a:solidFill>
            <a:schemeClr val="tx1"/>
          </a:solidFill>
          <a:latin typeface="+mn-lt"/>
          <a:ea typeface="+mn-ea"/>
          <a:cs typeface="+mn-cs"/>
        </a:defRPr>
      </a:lvl1pPr>
      <a:lvl2pPr marL="990267" indent="-380870" algn="l" defTabSz="609397" rtl="0" eaLnBrk="1" latinLnBrk="0" hangingPunct="1">
        <a:spcBef>
          <a:spcPct val="20000"/>
        </a:spcBef>
        <a:buFont typeface="Arial"/>
        <a:buChar char="–"/>
        <a:defRPr sz="3733" kern="1200">
          <a:solidFill>
            <a:schemeClr val="tx1"/>
          </a:solidFill>
          <a:latin typeface="+mn-lt"/>
          <a:ea typeface="+mn-ea"/>
          <a:cs typeface="+mn-cs"/>
        </a:defRPr>
      </a:lvl2pPr>
      <a:lvl3pPr marL="1523490" indent="-304698" algn="l" defTabSz="609397" rtl="0" eaLnBrk="1" latinLnBrk="0" hangingPunct="1">
        <a:spcBef>
          <a:spcPct val="20000"/>
        </a:spcBef>
        <a:buFont typeface="Arial"/>
        <a:buChar char="•"/>
        <a:defRPr sz="3200" kern="1200">
          <a:solidFill>
            <a:schemeClr val="tx1"/>
          </a:solidFill>
          <a:latin typeface="+mn-lt"/>
          <a:ea typeface="+mn-ea"/>
          <a:cs typeface="+mn-cs"/>
        </a:defRPr>
      </a:lvl3pPr>
      <a:lvl4pPr marL="2132883" indent="-304698" algn="l" defTabSz="609397" rtl="0" eaLnBrk="1" latinLnBrk="0" hangingPunct="1">
        <a:spcBef>
          <a:spcPct val="20000"/>
        </a:spcBef>
        <a:buFont typeface="Arial"/>
        <a:buChar char="–"/>
        <a:defRPr sz="2667" kern="1200">
          <a:solidFill>
            <a:schemeClr val="tx1"/>
          </a:solidFill>
          <a:latin typeface="+mn-lt"/>
          <a:ea typeface="+mn-ea"/>
          <a:cs typeface="+mn-cs"/>
        </a:defRPr>
      </a:lvl4pPr>
      <a:lvl5pPr marL="2742278" indent="-304698" algn="l" defTabSz="609397" rtl="0" eaLnBrk="1" latinLnBrk="0" hangingPunct="1">
        <a:spcBef>
          <a:spcPct val="20000"/>
        </a:spcBef>
        <a:buFont typeface="Arial"/>
        <a:buChar char="»"/>
        <a:defRPr sz="2667" kern="1200">
          <a:solidFill>
            <a:schemeClr val="tx1"/>
          </a:solidFill>
          <a:latin typeface="+mn-lt"/>
          <a:ea typeface="+mn-ea"/>
          <a:cs typeface="+mn-cs"/>
        </a:defRPr>
      </a:lvl5pPr>
      <a:lvl6pPr marL="3351674" indent="-304698" algn="l" defTabSz="609397" rtl="0" eaLnBrk="1" latinLnBrk="0" hangingPunct="1">
        <a:spcBef>
          <a:spcPct val="20000"/>
        </a:spcBef>
        <a:buFont typeface="Arial"/>
        <a:buChar char="•"/>
        <a:defRPr sz="2667" kern="1200">
          <a:solidFill>
            <a:schemeClr val="tx1"/>
          </a:solidFill>
          <a:latin typeface="+mn-lt"/>
          <a:ea typeface="+mn-ea"/>
          <a:cs typeface="+mn-cs"/>
        </a:defRPr>
      </a:lvl6pPr>
      <a:lvl7pPr marL="3961069" indent="-304698" algn="l" defTabSz="609397" rtl="0" eaLnBrk="1" latinLnBrk="0" hangingPunct="1">
        <a:spcBef>
          <a:spcPct val="20000"/>
        </a:spcBef>
        <a:buFont typeface="Arial"/>
        <a:buChar char="•"/>
        <a:defRPr sz="2667" kern="1200">
          <a:solidFill>
            <a:schemeClr val="tx1"/>
          </a:solidFill>
          <a:latin typeface="+mn-lt"/>
          <a:ea typeface="+mn-ea"/>
          <a:cs typeface="+mn-cs"/>
        </a:defRPr>
      </a:lvl7pPr>
      <a:lvl8pPr marL="4570464" indent="-304698" algn="l" defTabSz="609397" rtl="0" eaLnBrk="1" latinLnBrk="0" hangingPunct="1">
        <a:spcBef>
          <a:spcPct val="20000"/>
        </a:spcBef>
        <a:buFont typeface="Arial"/>
        <a:buChar char="•"/>
        <a:defRPr sz="2667" kern="1200">
          <a:solidFill>
            <a:schemeClr val="tx1"/>
          </a:solidFill>
          <a:latin typeface="+mn-lt"/>
          <a:ea typeface="+mn-ea"/>
          <a:cs typeface="+mn-cs"/>
        </a:defRPr>
      </a:lvl8pPr>
      <a:lvl9pPr marL="5179859" indent="-304698" algn="l" defTabSz="6093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397" rtl="0" eaLnBrk="1" latinLnBrk="0" hangingPunct="1">
        <a:defRPr sz="2400" kern="1200">
          <a:solidFill>
            <a:schemeClr val="tx1"/>
          </a:solidFill>
          <a:latin typeface="+mn-lt"/>
          <a:ea typeface="+mn-ea"/>
          <a:cs typeface="+mn-cs"/>
        </a:defRPr>
      </a:lvl1pPr>
      <a:lvl2pPr marL="609397" algn="l" defTabSz="609397" rtl="0" eaLnBrk="1" latinLnBrk="0" hangingPunct="1">
        <a:defRPr sz="2400" kern="1200">
          <a:solidFill>
            <a:schemeClr val="tx1"/>
          </a:solidFill>
          <a:latin typeface="+mn-lt"/>
          <a:ea typeface="+mn-ea"/>
          <a:cs typeface="+mn-cs"/>
        </a:defRPr>
      </a:lvl2pPr>
      <a:lvl3pPr marL="1218791" algn="l" defTabSz="609397" rtl="0" eaLnBrk="1" latinLnBrk="0" hangingPunct="1">
        <a:defRPr sz="2400" kern="1200">
          <a:solidFill>
            <a:schemeClr val="tx1"/>
          </a:solidFill>
          <a:latin typeface="+mn-lt"/>
          <a:ea typeface="+mn-ea"/>
          <a:cs typeface="+mn-cs"/>
        </a:defRPr>
      </a:lvl3pPr>
      <a:lvl4pPr marL="1828186" algn="l" defTabSz="609397" rtl="0" eaLnBrk="1" latinLnBrk="0" hangingPunct="1">
        <a:defRPr sz="2400" kern="1200">
          <a:solidFill>
            <a:schemeClr val="tx1"/>
          </a:solidFill>
          <a:latin typeface="+mn-lt"/>
          <a:ea typeface="+mn-ea"/>
          <a:cs typeface="+mn-cs"/>
        </a:defRPr>
      </a:lvl4pPr>
      <a:lvl5pPr marL="2437580" algn="l" defTabSz="609397" rtl="0" eaLnBrk="1" latinLnBrk="0" hangingPunct="1">
        <a:defRPr sz="2400" kern="1200">
          <a:solidFill>
            <a:schemeClr val="tx1"/>
          </a:solidFill>
          <a:latin typeface="+mn-lt"/>
          <a:ea typeface="+mn-ea"/>
          <a:cs typeface="+mn-cs"/>
        </a:defRPr>
      </a:lvl5pPr>
      <a:lvl6pPr marL="3046976" algn="l" defTabSz="609397" rtl="0" eaLnBrk="1" latinLnBrk="0" hangingPunct="1">
        <a:defRPr sz="2400" kern="1200">
          <a:solidFill>
            <a:schemeClr val="tx1"/>
          </a:solidFill>
          <a:latin typeface="+mn-lt"/>
          <a:ea typeface="+mn-ea"/>
          <a:cs typeface="+mn-cs"/>
        </a:defRPr>
      </a:lvl6pPr>
      <a:lvl7pPr marL="3656370" algn="l" defTabSz="609397" rtl="0" eaLnBrk="1" latinLnBrk="0" hangingPunct="1">
        <a:defRPr sz="2400" kern="1200">
          <a:solidFill>
            <a:schemeClr val="tx1"/>
          </a:solidFill>
          <a:latin typeface="+mn-lt"/>
          <a:ea typeface="+mn-ea"/>
          <a:cs typeface="+mn-cs"/>
        </a:defRPr>
      </a:lvl7pPr>
      <a:lvl8pPr marL="4265765" algn="l" defTabSz="609397" rtl="0" eaLnBrk="1" latinLnBrk="0" hangingPunct="1">
        <a:defRPr sz="2400" kern="1200">
          <a:solidFill>
            <a:schemeClr val="tx1"/>
          </a:solidFill>
          <a:latin typeface="+mn-lt"/>
          <a:ea typeface="+mn-ea"/>
          <a:cs typeface="+mn-cs"/>
        </a:defRPr>
      </a:lvl8pPr>
      <a:lvl9pPr marL="4875161" algn="l" defTabSz="60939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62">
                <a:solidFill>
                  <a:schemeClr val="tx1">
                    <a:tint val="75000"/>
                  </a:schemeClr>
                </a:solidFill>
              </a:defRPr>
            </a:lvl1pPr>
          </a:lstStyle>
          <a:p>
            <a:fld id="{26C9FF25-00A9-44D0-99EE-B1323DA42D0E}" type="datetimeFigureOut">
              <a:rPr lang="en-GB" smtClean="0"/>
              <a:t>08/05/2026</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6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162">
                <a:solidFill>
                  <a:schemeClr val="tx1">
                    <a:tint val="75000"/>
                  </a:schemeClr>
                </a:solidFill>
              </a:defRPr>
            </a:lvl1pPr>
          </a:lstStyle>
          <a:p>
            <a:fld id="{F4C0353C-F0EC-4AD9-9F0F-8A3F804B7762}" type="slidenum">
              <a:rPr lang="en-GB" smtClean="0"/>
              <a:t>‹#›</a:t>
            </a:fld>
            <a:endParaRPr lang="en-GB"/>
          </a:p>
        </p:txBody>
      </p:sp>
      <p:sp>
        <p:nvSpPr>
          <p:cNvPr id="8" name="TextBox 7">
            <a:extLst>
              <a:ext uri="{FF2B5EF4-FFF2-40B4-BE49-F238E27FC236}">
                <a16:creationId xmlns:a16="http://schemas.microsoft.com/office/drawing/2014/main" id="{89CF052B-9755-6A91-FEB4-29576D5B1979}"/>
              </a:ext>
            </a:extLst>
          </p:cNvPr>
          <p:cNvSpPr txBox="1"/>
          <p:nvPr>
            <p:extLst>
              <p:ext uri="{1162E1C5-73C7-4A58-AE30-91384D911F3F}">
                <p184:classification xmlns:p184="http://schemas.microsoft.com/office/powerpoint/2018/4/main" val="ftr"/>
              </p:ext>
            </p:extLst>
          </p:nvPr>
        </p:nvSpPr>
        <p:spPr>
          <a:xfrm>
            <a:off x="63500" y="6642100"/>
            <a:ext cx="544513"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OFFICIAL</a:t>
            </a:r>
          </a:p>
        </p:txBody>
      </p:sp>
    </p:spTree>
    <p:extLst>
      <p:ext uri="{BB962C8B-B14F-4D97-AF65-F5344CB8AC3E}">
        <p14:creationId xmlns:p14="http://schemas.microsoft.com/office/powerpoint/2010/main" val="2173556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885711" rtl="0" eaLnBrk="1" latinLnBrk="0" hangingPunct="1">
        <a:lnSpc>
          <a:spcPct val="90000"/>
        </a:lnSpc>
        <a:spcBef>
          <a:spcPct val="0"/>
        </a:spcBef>
        <a:buNone/>
        <a:defRPr sz="4262" kern="1200">
          <a:solidFill>
            <a:schemeClr val="tx1"/>
          </a:solidFill>
          <a:latin typeface="+mj-lt"/>
          <a:ea typeface="+mj-ea"/>
          <a:cs typeface="+mj-cs"/>
        </a:defRPr>
      </a:lvl1pPr>
    </p:titleStyle>
    <p:bodyStyle>
      <a:lvl1pPr marL="221428" indent="-221428" algn="l" defTabSz="885711" rtl="0" eaLnBrk="1" latinLnBrk="0" hangingPunct="1">
        <a:lnSpc>
          <a:spcPct val="90000"/>
        </a:lnSpc>
        <a:spcBef>
          <a:spcPts val="969"/>
        </a:spcBef>
        <a:buFont typeface="Arial" panose="020B0604020202020204" pitchFamily="34" charset="0"/>
        <a:buChar char="•"/>
        <a:defRPr sz="2712" kern="1200">
          <a:solidFill>
            <a:schemeClr val="tx1"/>
          </a:solidFill>
          <a:latin typeface="+mn-lt"/>
          <a:ea typeface="+mn-ea"/>
          <a:cs typeface="+mn-cs"/>
        </a:defRPr>
      </a:lvl1pPr>
      <a:lvl2pPr marL="664283" indent="-221428" algn="l" defTabSz="885711" rtl="0" eaLnBrk="1" latinLnBrk="0" hangingPunct="1">
        <a:lnSpc>
          <a:spcPct val="90000"/>
        </a:lnSpc>
        <a:spcBef>
          <a:spcPts val="484"/>
        </a:spcBef>
        <a:buFont typeface="Arial" panose="020B0604020202020204" pitchFamily="34" charset="0"/>
        <a:buChar char="•"/>
        <a:defRPr sz="2324" kern="1200">
          <a:solidFill>
            <a:schemeClr val="tx1"/>
          </a:solidFill>
          <a:latin typeface="+mn-lt"/>
          <a:ea typeface="+mn-ea"/>
          <a:cs typeface="+mn-cs"/>
        </a:defRPr>
      </a:lvl2pPr>
      <a:lvl3pPr marL="1107139" indent="-221428" algn="l" defTabSz="885711" rtl="0" eaLnBrk="1" latinLnBrk="0" hangingPunct="1">
        <a:lnSpc>
          <a:spcPct val="90000"/>
        </a:lnSpc>
        <a:spcBef>
          <a:spcPts val="484"/>
        </a:spcBef>
        <a:buFont typeface="Arial" panose="020B0604020202020204" pitchFamily="34" charset="0"/>
        <a:buChar char="•"/>
        <a:defRPr sz="1937" kern="1200">
          <a:solidFill>
            <a:schemeClr val="tx1"/>
          </a:solidFill>
          <a:latin typeface="+mn-lt"/>
          <a:ea typeface="+mn-ea"/>
          <a:cs typeface="+mn-cs"/>
        </a:defRPr>
      </a:lvl3pPr>
      <a:lvl4pPr marL="1549995" indent="-221428" algn="l" defTabSz="885711" rtl="0" eaLnBrk="1" latinLnBrk="0" hangingPunct="1">
        <a:lnSpc>
          <a:spcPct val="90000"/>
        </a:lnSpc>
        <a:spcBef>
          <a:spcPts val="484"/>
        </a:spcBef>
        <a:buFont typeface="Arial" panose="020B0604020202020204" pitchFamily="34" charset="0"/>
        <a:buChar char="•"/>
        <a:defRPr sz="1743" kern="1200">
          <a:solidFill>
            <a:schemeClr val="tx1"/>
          </a:solidFill>
          <a:latin typeface="+mn-lt"/>
          <a:ea typeface="+mn-ea"/>
          <a:cs typeface="+mn-cs"/>
        </a:defRPr>
      </a:lvl4pPr>
      <a:lvl5pPr marL="1992850" indent="-221428" algn="l" defTabSz="885711" rtl="0" eaLnBrk="1" latinLnBrk="0" hangingPunct="1">
        <a:lnSpc>
          <a:spcPct val="90000"/>
        </a:lnSpc>
        <a:spcBef>
          <a:spcPts val="484"/>
        </a:spcBef>
        <a:buFont typeface="Arial" panose="020B0604020202020204" pitchFamily="34" charset="0"/>
        <a:buChar char="•"/>
        <a:defRPr sz="1743" kern="1200">
          <a:solidFill>
            <a:schemeClr val="tx1"/>
          </a:solidFill>
          <a:latin typeface="+mn-lt"/>
          <a:ea typeface="+mn-ea"/>
          <a:cs typeface="+mn-cs"/>
        </a:defRPr>
      </a:lvl5pPr>
      <a:lvl6pPr marL="2435705" indent="-221428" algn="l" defTabSz="885711" rtl="0" eaLnBrk="1" latinLnBrk="0" hangingPunct="1">
        <a:lnSpc>
          <a:spcPct val="90000"/>
        </a:lnSpc>
        <a:spcBef>
          <a:spcPts val="484"/>
        </a:spcBef>
        <a:buFont typeface="Arial" panose="020B0604020202020204" pitchFamily="34" charset="0"/>
        <a:buChar char="•"/>
        <a:defRPr sz="1743" kern="1200">
          <a:solidFill>
            <a:schemeClr val="tx1"/>
          </a:solidFill>
          <a:latin typeface="+mn-lt"/>
          <a:ea typeface="+mn-ea"/>
          <a:cs typeface="+mn-cs"/>
        </a:defRPr>
      </a:lvl6pPr>
      <a:lvl7pPr marL="2878561" indent="-221428" algn="l" defTabSz="885711" rtl="0" eaLnBrk="1" latinLnBrk="0" hangingPunct="1">
        <a:lnSpc>
          <a:spcPct val="90000"/>
        </a:lnSpc>
        <a:spcBef>
          <a:spcPts val="484"/>
        </a:spcBef>
        <a:buFont typeface="Arial" panose="020B0604020202020204" pitchFamily="34" charset="0"/>
        <a:buChar char="•"/>
        <a:defRPr sz="1743" kern="1200">
          <a:solidFill>
            <a:schemeClr val="tx1"/>
          </a:solidFill>
          <a:latin typeface="+mn-lt"/>
          <a:ea typeface="+mn-ea"/>
          <a:cs typeface="+mn-cs"/>
        </a:defRPr>
      </a:lvl7pPr>
      <a:lvl8pPr marL="3321417" indent="-221428" algn="l" defTabSz="885711" rtl="0" eaLnBrk="1" latinLnBrk="0" hangingPunct="1">
        <a:lnSpc>
          <a:spcPct val="90000"/>
        </a:lnSpc>
        <a:spcBef>
          <a:spcPts val="484"/>
        </a:spcBef>
        <a:buFont typeface="Arial" panose="020B0604020202020204" pitchFamily="34" charset="0"/>
        <a:buChar char="•"/>
        <a:defRPr sz="1743" kern="1200">
          <a:solidFill>
            <a:schemeClr val="tx1"/>
          </a:solidFill>
          <a:latin typeface="+mn-lt"/>
          <a:ea typeface="+mn-ea"/>
          <a:cs typeface="+mn-cs"/>
        </a:defRPr>
      </a:lvl8pPr>
      <a:lvl9pPr marL="3764272" indent="-221428" algn="l" defTabSz="885711" rtl="0" eaLnBrk="1" latinLnBrk="0" hangingPunct="1">
        <a:lnSpc>
          <a:spcPct val="90000"/>
        </a:lnSpc>
        <a:spcBef>
          <a:spcPts val="484"/>
        </a:spcBef>
        <a:buFont typeface="Arial" panose="020B0604020202020204" pitchFamily="34" charset="0"/>
        <a:buChar char="•"/>
        <a:defRPr sz="1743" kern="1200">
          <a:solidFill>
            <a:schemeClr val="tx1"/>
          </a:solidFill>
          <a:latin typeface="+mn-lt"/>
          <a:ea typeface="+mn-ea"/>
          <a:cs typeface="+mn-cs"/>
        </a:defRPr>
      </a:lvl9pPr>
    </p:bodyStyle>
    <p:otherStyle>
      <a:defPPr>
        <a:defRPr lang="en-US"/>
      </a:defPPr>
      <a:lvl1pPr marL="0" algn="l" defTabSz="885711" rtl="0" eaLnBrk="1" latinLnBrk="0" hangingPunct="1">
        <a:defRPr sz="1743" kern="1200">
          <a:solidFill>
            <a:schemeClr val="tx1"/>
          </a:solidFill>
          <a:latin typeface="+mn-lt"/>
          <a:ea typeface="+mn-ea"/>
          <a:cs typeface="+mn-cs"/>
        </a:defRPr>
      </a:lvl1pPr>
      <a:lvl2pPr marL="442855" algn="l" defTabSz="885711" rtl="0" eaLnBrk="1" latinLnBrk="0" hangingPunct="1">
        <a:defRPr sz="1743" kern="1200">
          <a:solidFill>
            <a:schemeClr val="tx1"/>
          </a:solidFill>
          <a:latin typeface="+mn-lt"/>
          <a:ea typeface="+mn-ea"/>
          <a:cs typeface="+mn-cs"/>
        </a:defRPr>
      </a:lvl2pPr>
      <a:lvl3pPr marL="885711" algn="l" defTabSz="885711" rtl="0" eaLnBrk="1" latinLnBrk="0" hangingPunct="1">
        <a:defRPr sz="1743" kern="1200">
          <a:solidFill>
            <a:schemeClr val="tx1"/>
          </a:solidFill>
          <a:latin typeface="+mn-lt"/>
          <a:ea typeface="+mn-ea"/>
          <a:cs typeface="+mn-cs"/>
        </a:defRPr>
      </a:lvl3pPr>
      <a:lvl4pPr marL="1328567" algn="l" defTabSz="885711" rtl="0" eaLnBrk="1" latinLnBrk="0" hangingPunct="1">
        <a:defRPr sz="1743" kern="1200">
          <a:solidFill>
            <a:schemeClr val="tx1"/>
          </a:solidFill>
          <a:latin typeface="+mn-lt"/>
          <a:ea typeface="+mn-ea"/>
          <a:cs typeface="+mn-cs"/>
        </a:defRPr>
      </a:lvl4pPr>
      <a:lvl5pPr marL="1771422" algn="l" defTabSz="885711" rtl="0" eaLnBrk="1" latinLnBrk="0" hangingPunct="1">
        <a:defRPr sz="1743" kern="1200">
          <a:solidFill>
            <a:schemeClr val="tx1"/>
          </a:solidFill>
          <a:latin typeface="+mn-lt"/>
          <a:ea typeface="+mn-ea"/>
          <a:cs typeface="+mn-cs"/>
        </a:defRPr>
      </a:lvl5pPr>
      <a:lvl6pPr marL="2214278" algn="l" defTabSz="885711" rtl="0" eaLnBrk="1" latinLnBrk="0" hangingPunct="1">
        <a:defRPr sz="1743" kern="1200">
          <a:solidFill>
            <a:schemeClr val="tx1"/>
          </a:solidFill>
          <a:latin typeface="+mn-lt"/>
          <a:ea typeface="+mn-ea"/>
          <a:cs typeface="+mn-cs"/>
        </a:defRPr>
      </a:lvl6pPr>
      <a:lvl7pPr marL="2657133" algn="l" defTabSz="885711" rtl="0" eaLnBrk="1" latinLnBrk="0" hangingPunct="1">
        <a:defRPr sz="1743" kern="1200">
          <a:solidFill>
            <a:schemeClr val="tx1"/>
          </a:solidFill>
          <a:latin typeface="+mn-lt"/>
          <a:ea typeface="+mn-ea"/>
          <a:cs typeface="+mn-cs"/>
        </a:defRPr>
      </a:lvl7pPr>
      <a:lvl8pPr marL="3099989" algn="l" defTabSz="885711" rtl="0" eaLnBrk="1" latinLnBrk="0" hangingPunct="1">
        <a:defRPr sz="1743" kern="1200">
          <a:solidFill>
            <a:schemeClr val="tx1"/>
          </a:solidFill>
          <a:latin typeface="+mn-lt"/>
          <a:ea typeface="+mn-ea"/>
          <a:cs typeface="+mn-cs"/>
        </a:defRPr>
      </a:lvl8pPr>
      <a:lvl9pPr marL="3542845" algn="l" defTabSz="885711" rtl="0" eaLnBrk="1" latinLnBrk="0" hangingPunct="1">
        <a:defRPr sz="17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s://eur03.safelinks.protection.outlook.com/?url=https%3A%2F%2Fbristolsafeguarding.org%2Fstatutory-reviews%2Fchild-safeguarding-practice-reviews%2Fbristol-rapid-reviews%2F&amp;data=05%7C02%7CColin.Clements%40bristol.gov.uk%7Ca6684e3e4ac349756e7408de9fbfd185%7C6378a7a50f214482aee0897eb7de331f%7C0%7C0%7C639123843505697396%7CUnknown%7CTWFpbGZsb3d8eyJFbXB0eU1hcGkiOnRydWUsIlYiOiIwLjAuMDAwMCIsIlAiOiJXaW4zMiIsIkFOIjoiTWFpbCIsIldUIjoyfQ%3D%3D%7C0%7C%7C%7C&amp;sdata=NBSUaj0g2u2vXjOosnp7N5jRBqRnVowsKIRaG4NTuiM%3D&amp;reserved=0"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hyperlink" Target="https://drive.google.com/file/d/1Z1c80x23E8W0Hw-oLu2710zfv2KY7tyu/view?usp=drive_link"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hyperlink" Target="https://eur03.safelinks.protection.outlook.com/?url=https%3A%2F%2Fassets.publishing.service.gov.uk%2Fgovernment%2Fuploads%2Fsystem%2Fuploads%2Fattachment_data%2Ffile%2F1070910%2FUKHSA-should-I-keep-my_child_off_school_guidance-A3-poster.pdf&amp;data=05%7C02%7CColin.Clements%40bristol.gov.uk%7Cdc5b478d040f4052246308de9fc01c5f%7C6378a7a50f214482aee0897eb7de331f%7C0%7C0%7C639123844628553458%7CUnknown%7CTWFpbGZsb3d8eyJFbXB0eU1hcGkiOnRydWUsIlYiOiIwLjAuMDAwMCIsIlAiOiJXaW4zMiIsIkFOIjoiTWFpbCIsIldUIjoyfQ%3D%3D%7C0%7C%7C%7C&amp;sdata=d6lNGvFzB51L4CaoghQYrMu24ab%2Fs3q14wvH%2Bb%2F2TvU%3D&amp;reserved=0" TargetMode="External"/><Relationship Id="rId3" Type="http://schemas.openxmlformats.org/officeDocument/2006/relationships/image" Target="../media/image13.jpeg"/><Relationship Id="rId7" Type="http://schemas.openxmlformats.org/officeDocument/2006/relationships/hyperlink" Target="https://eur03.safelinks.protection.outlook.com/?url=https%3A%2F%2Fwww.nhs.uk%2Flive-well%2Fis-my-child-too-ill-for-school%2F&amp;data=05%7C02%7CColin.Clements%40bristol.gov.uk%7Cdc5b478d040f4052246308de9fc01c5f%7C6378a7a50f214482aee0897eb7de331f%7C0%7C0%7C639123844628541951%7CUnknown%7CTWFpbGZsb3d8eyJFbXB0eU1hcGkiOnRydWUsIlYiOiIwLjAuMDAwMCIsIlAiOiJXaW4zMiIsIkFOIjoiTWFpbCIsIldUIjoyfQ%3D%3D%7C0%7C%7C%7C&amp;sdata=fLeDDunAiIVfRhz4r5qIzBTm0TTIc%2FdEGS4y%2BTJYhd4%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eur03.safelinks.protection.outlook.com/?url=https%3A%2F%2Fwww.gov.uk%2Fgovernment%2Fpublications%2Fhealth-protection-in-schools-and-other-childcare-facilities%2Fmanaging-specific-infectious-diseases-a-to-z&amp;data=05%7C02%7CColin.Clements%40bristol.gov.uk%7Cdc5b478d040f4052246308de9fc01c5f%7C6378a7a50f214482aee0897eb7de331f%7C0%7C0%7C639123844628521694%7CUnknown%7CTWFpbGZsb3d8eyJFbXB0eU1hcGkiOnRydWUsIlYiOiIwLjAuMDAwMCIsIlAiOiJXaW4zMiIsIkFOIjoiTWFpbCIsIldUIjoyfQ%3D%3D%7C0%7C%7C%7C&amp;sdata=t40HcU334dF15t8vOyTaaMps35RZmBEKsENX4sFHbWY%3D&amp;reserved=0" TargetMode="External"/><Relationship Id="rId5" Type="http://schemas.openxmlformats.org/officeDocument/2006/relationships/hyperlink" Target="mailto:swhpt@ukhsa.gov.uk" TargetMode="External"/><Relationship Id="rId10" Type="http://schemas.openxmlformats.org/officeDocument/2006/relationships/hyperlink" Target="https://eur03.safelinks.protection.outlook.com/?url=https%3A%2F%2Fbnssghealthiertogether.org.uk%2Fvaccination%2F&amp;data=05%7C02%7CColin.Clements%40bristol.gov.uk%7Cdc5b478d040f4052246308de9fc01c5f%7C6378a7a50f214482aee0897eb7de331f%7C0%7C0%7C639123844628573333%7CUnknown%7CTWFpbGZsb3d8eyJFbXB0eU1hcGkiOnRydWUsIlYiOiIwLjAuMDAwMCIsIlAiOiJXaW4zMiIsIkFOIjoiTWFpbCIsIldUIjoyfQ%3D%3D%7C0%7C%7C%7C&amp;sdata=c%2FNX%2FCoCGQyZQT33jpVDqV%2F58MXdcWr8dokIKDQ4l%2BM%3D&amp;reserved=0" TargetMode="External"/><Relationship Id="rId4" Type="http://schemas.openxmlformats.org/officeDocument/2006/relationships/image" Target="../media/image14.png"/><Relationship Id="rId9" Type="http://schemas.openxmlformats.org/officeDocument/2006/relationships/hyperlink" Target="https://eur03.safelinks.protection.outlook.com/?url=https%3A%2F%2Fsirona-cic.org.uk%2Fchildren-services%2Fservices%2Fschool-age-immunisation%2F&amp;data=05%7C02%7CColin.Clements%40bristol.gov.uk%7Cdc5b478d040f4052246308de9fc01c5f%7C6378a7a50f214482aee0897eb7de331f%7C0%7C0%7C639123844628564404%7CUnknown%7CTWFpbGZsb3d8eyJFbXB0eU1hcGkiOnRydWUsIlYiOiIwLjAuMDAwMCIsIlAiOiJXaW4zMiIsIkFOIjoiTWFpbCIsIldUIjoyfQ%3D%3D%7C0%7C%7C%7C&amp;sdata=aRiZIFJLV78pmqcp3S5gCeRz7NSsFi9iCRjR98vb6g8%3D&amp;reserved=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ur03.safelinks.protection.outlook.com/?url=https%3A%2F%2Fwww.gov.uk%2Fgovernment%2Fcollections%2Flyme-disease-guidance-data-and-analysis&amp;data=05%7C02%7CColin.Clements%40bristol.gov.uk%7Cdc5b478d040f4052246308de9fc01c5f%7C6378a7a50f214482aee0897eb7de331f%7C0%7C0%7C639123844628605333%7CUnknown%7CTWFpbGZsb3d8eyJFbXB0eU1hcGkiOnRydWUsIlYiOiIwLjAuMDAwMCIsIlAiOiJXaW4zMiIsIkFOIjoiTWFpbCIsIldUIjoyfQ%3D%3D%7C0%7C%7C%7C&amp;sdata=zQtAX5%2BgHCQQdhOYJRRX9cpY5%2B3KV%2Fa3NypAmZ7OmLI%3D&amp;reserved=0" TargetMode="External"/><Relationship Id="rId3" Type="http://schemas.openxmlformats.org/officeDocument/2006/relationships/image" Target="../media/image13.jpeg"/><Relationship Id="rId7" Type="http://schemas.openxmlformats.org/officeDocument/2006/relationships/hyperlink" Target="https://eur03.safelinks.protection.outlook.com/?url=https%3A%2F%2Fwww.nhs.uk%2Fconditions%2FLyme-disease%2F&amp;data=05%7C02%7CColin.Clements%40bristol.gov.uk%7Cdc5b478d040f4052246308de9fc01c5f%7C6378a7a50f214482aee0897eb7de331f%7C0%7C0%7C639123844628597712%7CUnknown%7CTWFpbGZsb3d8eyJFbXB0eU1hcGkiOnRydWUsIlYiOiIwLjAuMDAwMCIsIlAiOiJXaW4zMiIsIkFOIjoiTWFpbCIsIldUIjoyfQ%3D%3D%7C0%7C%7C%7C&amp;sdata=NlKcFWUWgGk4SSUSxGkndVys4X8EpJCRgdwgc6%2FxNCw%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hyperlink" Target="https://eur03.safelinks.protection.outlook.com/?url=https%3A%2F%2Fdrive.google.com%2Fdrive%2Ffolders%2F1hoToBbiR5jT7uQfpJ-1j4HWSNOY6s5JO&amp;data=05%7C02%7CColin.Clements%40bristol.gov.uk%7Cdc5b478d040f4052246308de9fc01c5f%7C6378a7a50f214482aee0897eb7de331f%7C0%7C0%7C639123844628589667%7CUnknown%7CTWFpbGZsb3d8eyJFbXB0eU1hcGkiOnRydWUsIlYiOiIwLjAuMDAwMCIsIlAiOiJXaW4zMiIsIkFOIjoiTWFpbCIsIldUIjoyfQ%3D%3D%7C0%7C%7C%7C&amp;sdata=Ph37qDox2%2FDscJ2%2FQ6I%2B9jAOG24880JKt3DH5b%2BQq%2FM%3D&amp;reserved=0" TargetMode="External"/><Relationship Id="rId5" Type="http://schemas.openxmlformats.org/officeDocument/2006/relationships/hyperlink" Target="https://eur03.safelinks.protection.outlook.com/?url=https%3A%2F%2Fukhsa.blog.gov.uk%2F2024%2F05%2F02%2Fhow-to-stay-safe-from-infections-carried-by-animals-when-visiting-a-farm%2F&amp;data=05%7C02%7CColin.Clements%40bristol.gov.uk%7Cdc5b478d040f4052246308de9fc01c5f%7C6378a7a50f214482aee0897eb7de331f%7C0%7C0%7C639123844628581646%7CUnknown%7CTWFpbGZsb3d8eyJFbXB0eU1hcGkiOnRydWUsIlYiOiIwLjAuMDAwMCIsIlAiOiJXaW4zMiIsIkFOIjoiTWFpbCIsIldUIjoyfQ%3D%3D%7C0%7C%7C%7C&amp;sdata=WpxwvXtzbU4oNphRfuRfZiawvwnF3heJVMBn2nZcuZU%3D&amp;reserved=0" TargetMode="External"/><Relationship Id="rId4" Type="http://schemas.openxmlformats.org/officeDocument/2006/relationships/image" Target="../media/image14.png"/><Relationship Id="rId9" Type="http://schemas.openxmlformats.org/officeDocument/2006/relationships/hyperlink" Target="https://eur03.safelinks.protection.outlook.com/?url=https%3A%2F%2Fwww.gov.uk%2Fguidance%2Ftick-awareness-and-toolkit&amp;data=05%7C02%7CColin.Clements%40bristol.gov.uk%7Cdc5b478d040f4052246308de9fc01c5f%7C6378a7a50f214482aee0897eb7de331f%7C0%7C0%7C639123844628613052%7CUnknown%7CTWFpbGZsb3d8eyJFbXB0eU1hcGkiOnRydWUsIlYiOiIwLjAuMDAwMCIsIlAiOiJXaW4zMiIsIkFOIjoiTWFpbCIsIldUIjoyfQ%3D%3D%7C0%7C%7C%7C&amp;sdata=2FZsJEAu%2FrVlRv5c5h%2F%2FYI%2F1%2B%2FXswIPcQVuPQ3nZegY%3D&amp;reserved=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hyperlink" Target="mailto:safeguardingineducationteam@bristol.gov.uk"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early-years-foundation-stage-framework--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nhs.uk/baby/caring-for-a-newborn/sudden-infant-death-syndrome-sid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hs.uk/baby/caring-for-a-newborn/sudden-infant-death-syndrome-sid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help-for-early-years-providers.education.gov.uk/health-and-wellbeing/safer-sleep" TargetMode="External"/><Relationship Id="rId7" Type="http://schemas.openxmlformats.org/officeDocument/2006/relationships/hyperlink" Target="mailto:becky.newman@bristol.gov.uk"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bristolearlyyears.org.uk/sleep-baby-and-you/" TargetMode="External"/><Relationship Id="rId5" Type="http://schemas.openxmlformats.org/officeDocument/2006/relationships/hyperlink" Target="https://www.nhs.uk/baby/caring-for-a-newborn/sudden-infant-death-syndrome-sids/" TargetMode="External"/><Relationship Id="rId4" Type="http://schemas.openxmlformats.org/officeDocument/2006/relationships/hyperlink" Target="https://www.foundationyears.org.uk/2026/04/early-years-foundation-stage-eyfs-safer-sleep-requirements-frequently-asked-ques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eur03.safelinks.protection.outlook.com/?url=https%3A%2F%2Femail.nspcc.org.uk%2Fc%2F1a5jA8ZJhws6x83gmrMqsoqHc8HL&amp;data=05%7C02%7Cfiona.townsend%40bristol.gov.uk%7C68be9b2cbdb3407f465108de94a41b40%7C6378a7a50f214482aee0897eb7de331f%7C0%7C0%7C639111629743446143%7CUnknown%7CTWFpbGZsb3d8eyJFbXB0eU1hcGkiOnRydWUsIlYiOiIwLjAuMDAwMCIsIlAiOiJXaW4zMiIsIkFOIjoiTWFpbCIsIldUIjoyfQ%3D%3D%7C0%7C%7C%7C&amp;sdata=pn%2BxjxZyO0wZU1DhublcKwvYGflE1nzwJZbi4D0HLo4%3D&amp;reserved=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publications/screen-use-by-children-aged-under-5"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beststartinlife.gov.uk/screen-time-under-5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ur03.safelinks.protection.outlook.com/?url=https%3A%2F%2Femail.nspcc.org.uk%2Fc%2F1a4WlOCZal3EfbG4ZTaITmm0wrdf&amp;data=05%7C02%7Cfiona.townsend%40bristol.gov.uk%7C03e223eed51143da0e9308de8e3eb42b%7C6378a7a50f214482aee0897eb7de331f%7C0%7C0%7C639104597159126859%7CUnknown%7CTWFpbGZsb3d8eyJFbXB0eU1hcGkiOnRydWUsIlYiOiIwLjAuMDAwMCIsIlAiOiJXaW4zMiIsIkFOIjoiTWFpbCIsIldUIjoyfQ%3D%3D%7C0%7C%7C%7C&amp;sdata=HZnyduTFucGt1hAWwa9VOBDjsMyV32%2BAhNcrgV0NpNY%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uidance/regional-contest-co-ordinators#virtual-training-session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mailto:eysafeguarding@bristol.gov.u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eysafeguarding@bristol.gov.uk"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mailto:askcyps@bristol.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eur03.safelinks.protection.outlook.com/?url=https%3A%2F%2Fnews.service.education.gov.uk%2F58BD7930953FE05578F7FAB7940E64F23639B12B316E98F713B636A9C739D661%2FF6AF3E39C345B06BF61E47B5A16BCB0E%2FLE35&amp;data=05%7C02%7Csafeguardingineducationteam%40bristol.gov.uk%7C1325c0b53df349febb2608de9a09243f%7C6378a7a50f214482aee0897eb7de331f%7C0%7C0%7C639117561231659769%7CUnknown%7CTWFpbGZsb3d8eyJFbXB0eU1hcGkiOnRydWUsIlYiOiIwLjAuMDAwMCIsIlAiOiJXaW4zMiIsIkFOIjoiTWFpbCIsIldUIjoyfQ%3D%3D%7C0%7C%7C%7C&amp;sdata=maQfYA7iH1kGe0nnJECqcOTUsa2BzTwglU8GFT3BXO8%3D&amp;reserved=0" TargetMode="External"/><Relationship Id="rId2" Type="http://schemas.openxmlformats.org/officeDocument/2006/relationships/image" Target="https://news.service.education.gov.uk/Yogip/2687/Sends/1358/1307707595.png" TargetMode="Externa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0673" y="2358508"/>
            <a:ext cx="9189741" cy="1470025"/>
          </a:xfrm>
        </p:spPr>
        <p:txBody>
          <a:bodyPr>
            <a:normAutofit fontScale="90000"/>
          </a:bodyPr>
          <a:lstStyle/>
          <a:p>
            <a:r>
              <a:rPr lang="en-GB" b="1"/>
              <a:t>Early Years Designated Safeguarding Leads Network Meeting</a:t>
            </a:r>
            <a:br>
              <a:rPr lang="en-GB"/>
            </a:br>
            <a:br>
              <a:rPr lang="en-GB"/>
            </a:br>
            <a:r>
              <a:rPr lang="en-GB" sz="6700" b="1"/>
              <a:t>Summer 2026</a:t>
            </a:r>
            <a:br>
              <a:rPr lang="en-GB"/>
            </a:br>
            <a:endParaRPr lang="en-GB"/>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443" y="383185"/>
            <a:ext cx="1255113" cy="120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cysshc5\Desktop\Bristol learning c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567" y="470804"/>
            <a:ext cx="2774826" cy="11178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Old-O\CYPS\CYPS Common\SIS\ALN\Schools Safeguarding Advisor\Logos\Safeguarding in education high r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514" y="5157295"/>
            <a:ext cx="3635896" cy="148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1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AA7C9-073C-B6CE-BF1B-5DA0B2EF9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F4971-776E-0D63-E3DB-48C1473B4F8B}"/>
              </a:ext>
            </a:extLst>
          </p:cNvPr>
          <p:cNvSpPr>
            <a:spLocks noGrp="1"/>
          </p:cNvSpPr>
          <p:nvPr>
            <p:ph type="title"/>
          </p:nvPr>
        </p:nvSpPr>
        <p:spPr>
          <a:xfrm>
            <a:off x="598358" y="141452"/>
            <a:ext cx="10515600" cy="1325563"/>
          </a:xfrm>
        </p:spPr>
        <p:txBody>
          <a:bodyPr>
            <a:normAutofit/>
          </a:bodyPr>
          <a:lstStyle/>
          <a:p>
            <a:r>
              <a:rPr lang="en-GB" sz="4000">
                <a:solidFill>
                  <a:schemeClr val="bg1"/>
                </a:solidFill>
                <a:latin typeface="Arial" panose="020B0604020202020204" pitchFamily="34" charset="0"/>
                <a:ea typeface="Verdana" panose="020B0604030504040204" pitchFamily="34" charset="0"/>
                <a:cs typeface="Arial" panose="020B0604020202020204" pitchFamily="34" charset="0"/>
              </a:rPr>
              <a:t>Title</a:t>
            </a:r>
          </a:p>
        </p:txBody>
      </p:sp>
      <p:sp>
        <p:nvSpPr>
          <p:cNvPr id="3" name="Content Placeholder 2">
            <a:extLst>
              <a:ext uri="{FF2B5EF4-FFF2-40B4-BE49-F238E27FC236}">
                <a16:creationId xmlns:a16="http://schemas.microsoft.com/office/drawing/2014/main" id="{8749DB75-67E2-7598-965A-615BD793E4DC}"/>
              </a:ext>
            </a:extLst>
          </p:cNvPr>
          <p:cNvSpPr>
            <a:spLocks noGrp="1"/>
          </p:cNvSpPr>
          <p:nvPr>
            <p:ph idx="1"/>
          </p:nvPr>
        </p:nvSpPr>
        <p:spPr>
          <a:xfrm>
            <a:off x="995680" y="2435008"/>
            <a:ext cx="10151796" cy="3267313"/>
          </a:xfrm>
        </p:spPr>
        <p:txBody>
          <a:bodyPr>
            <a:normAutofit fontScale="92500" lnSpcReduction="20000"/>
          </a:bodyPr>
          <a:lstStyle/>
          <a:p>
            <a:r>
              <a:rPr lang="en-GB" sz="2300"/>
              <a:t>Police investigation began in November 2023. </a:t>
            </a:r>
          </a:p>
          <a:p>
            <a:r>
              <a:rPr lang="en-GB" sz="2300"/>
              <a:t>Suspects linked through association with a fruit and vegetable stall in Broadmead (central Bristol). Children and young people had been targeted by those working at or linked to the stall, invited to parties where they were given alcohol and drugs, and where sexual offences subsequently occurred.</a:t>
            </a:r>
          </a:p>
          <a:p>
            <a:r>
              <a:rPr lang="en-GB" sz="2300"/>
              <a:t>Complex Police investigation spanning 5 Local Authority areas. Offences spanning 2022 – 2025. Large number of victims, witnesses &amp; suspects. </a:t>
            </a:r>
          </a:p>
          <a:p>
            <a:pPr>
              <a:lnSpc>
                <a:spcPct val="114000"/>
              </a:lnSpc>
            </a:pPr>
            <a:r>
              <a:rPr lang="en-GB" sz="2300"/>
              <a:t>In Summer 2024, the Operation </a:t>
            </a:r>
            <a:r>
              <a:rPr lang="en-GB" sz="2300" err="1"/>
              <a:t>Barracan</a:t>
            </a:r>
            <a:r>
              <a:rPr lang="en-GB" sz="2300"/>
              <a:t> Strategic Management Group was formed and the series of complex strategy meetings were replaced by the Operation </a:t>
            </a:r>
            <a:r>
              <a:rPr lang="en-GB" sz="2300" err="1"/>
              <a:t>Barracan</a:t>
            </a:r>
            <a:r>
              <a:rPr lang="en-GB" sz="2300"/>
              <a:t> Tactical group.</a:t>
            </a:r>
          </a:p>
          <a:p>
            <a:pPr>
              <a:lnSpc>
                <a:spcPct val="114000"/>
              </a:lnSpc>
            </a:pPr>
            <a:endParaRPr lang="en-GB"/>
          </a:p>
        </p:txBody>
      </p:sp>
      <p:cxnSp>
        <p:nvCxnSpPr>
          <p:cNvPr id="6" name="Straight Connector 5">
            <a:extLst>
              <a:ext uri="{FF2B5EF4-FFF2-40B4-BE49-F238E27FC236}">
                <a16:creationId xmlns:a16="http://schemas.microsoft.com/office/drawing/2014/main" id="{04BA5838-9B5E-A901-16CE-7D4D338312B7}"/>
              </a:ext>
            </a:extLst>
          </p:cNvPr>
          <p:cNvCxnSpPr>
            <a:cxnSpLocks/>
          </p:cNvCxnSpPr>
          <p:nvPr/>
        </p:nvCxnSpPr>
        <p:spPr>
          <a:xfrm>
            <a:off x="-22111" y="6264516"/>
            <a:ext cx="12204000" cy="0"/>
          </a:xfrm>
          <a:prstGeom prst="line">
            <a:avLst/>
          </a:prstGeom>
          <a:ln>
            <a:solidFill>
              <a:srgbClr val="275B9B"/>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1B3B5FB-812B-EC9F-268A-859718478DCA}"/>
              </a:ext>
            </a:extLst>
          </p:cNvPr>
          <p:cNvSpPr txBox="1"/>
          <p:nvPr/>
        </p:nvSpPr>
        <p:spPr>
          <a:xfrm>
            <a:off x="590950" y="6374704"/>
            <a:ext cx="3057993" cy="276999"/>
          </a:xfrm>
          <a:prstGeom prst="rect">
            <a:avLst/>
          </a:prstGeom>
          <a:noFill/>
        </p:spPr>
        <p:txBody>
          <a:bodyPr wrap="square" rtlCol="0">
            <a:spAutoFit/>
          </a:bodyPr>
          <a:lstStyle/>
          <a:p>
            <a:r>
              <a:rPr lang="en-GB" sz="1200">
                <a:solidFill>
                  <a:srgbClr val="275B9B"/>
                </a:solidFill>
                <a:latin typeface="Arial" panose="020B0604020202020204" pitchFamily="34" charset="0"/>
                <a:ea typeface="Verdana" panose="020B0604030504040204" pitchFamily="34" charset="0"/>
                <a:cs typeface="Arial" panose="020B0604020202020204" pitchFamily="34" charset="0"/>
              </a:rPr>
              <a:t>Rapid Review 25 – summary</a:t>
            </a:r>
          </a:p>
        </p:txBody>
      </p:sp>
      <p:sp>
        <p:nvSpPr>
          <p:cNvPr id="4" name="Content Placeholder 2">
            <a:extLst>
              <a:ext uri="{FF2B5EF4-FFF2-40B4-BE49-F238E27FC236}">
                <a16:creationId xmlns:a16="http://schemas.microsoft.com/office/drawing/2014/main" id="{80B2C5D6-4ED0-013A-DB6D-499B3A4A87E4}"/>
              </a:ext>
            </a:extLst>
          </p:cNvPr>
          <p:cNvSpPr txBox="1">
            <a:spLocks/>
          </p:cNvSpPr>
          <p:nvPr/>
        </p:nvSpPr>
        <p:spPr>
          <a:xfrm>
            <a:off x="3648943" y="3147570"/>
            <a:ext cx="2167642" cy="3743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pPr>
            <a:endParaRPr lang="en-GB" sz="2000">
              <a:latin typeface="Arial" panose="020B0604020202020204" pitchFamily="34" charset="0"/>
              <a:ea typeface="Verdana" panose="020B0604030504040204" pitchFamily="34" charset="0"/>
              <a:cs typeface="Arial" panose="020B0604020202020204" pitchFamily="34" charset="0"/>
            </a:endParaRPr>
          </a:p>
        </p:txBody>
      </p:sp>
      <p:sp>
        <p:nvSpPr>
          <p:cNvPr id="8" name="Rectangle: Rounded Corners 3">
            <a:extLst>
              <a:ext uri="{FF2B5EF4-FFF2-40B4-BE49-F238E27FC236}">
                <a16:creationId xmlns:a16="http://schemas.microsoft.com/office/drawing/2014/main" id="{8C9EFDE4-F99A-6617-44BD-CCEA45DDDB8D}"/>
              </a:ext>
            </a:extLst>
          </p:cNvPr>
          <p:cNvSpPr/>
          <p:nvPr/>
        </p:nvSpPr>
        <p:spPr>
          <a:xfrm>
            <a:off x="901214" y="344796"/>
            <a:ext cx="10279296" cy="1435726"/>
          </a:xfrm>
          <a:prstGeom prst="roundRect">
            <a:avLst/>
          </a:prstGeom>
          <a:solidFill>
            <a:srgbClr val="275B9B"/>
          </a:solidFill>
          <a:ln w="69850">
            <a:solidFill>
              <a:srgbClr val="3397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Operation </a:t>
            </a:r>
            <a:r>
              <a:rPr lang="en-GB" err="1">
                <a:latin typeface="Arial" panose="020B0604020202020204" pitchFamily="34" charset="0"/>
                <a:cs typeface="Arial" panose="020B0604020202020204" pitchFamily="34" charset="0"/>
              </a:rPr>
              <a:t>Barracan</a:t>
            </a:r>
            <a:r>
              <a:rPr lang="en-GB">
                <a:latin typeface="Arial" panose="020B0604020202020204" pitchFamily="34" charset="0"/>
                <a:cs typeface="Arial" panose="020B0604020202020204" pitchFamily="34" charset="0"/>
              </a:rPr>
              <a:t> </a:t>
            </a:r>
          </a:p>
        </p:txBody>
      </p:sp>
      <p:sp>
        <p:nvSpPr>
          <p:cNvPr id="7" name="Content Placeholder 2">
            <a:extLst>
              <a:ext uri="{FF2B5EF4-FFF2-40B4-BE49-F238E27FC236}">
                <a16:creationId xmlns:a16="http://schemas.microsoft.com/office/drawing/2014/main" id="{E2305F3E-24D6-87D7-3574-C60512D2D8D9}"/>
              </a:ext>
            </a:extLst>
          </p:cNvPr>
          <p:cNvSpPr txBox="1">
            <a:spLocks/>
          </p:cNvSpPr>
          <p:nvPr/>
        </p:nvSpPr>
        <p:spPr>
          <a:xfrm>
            <a:off x="6357112" y="3147573"/>
            <a:ext cx="2149341" cy="35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pPr>
            <a:endParaRPr lang="en-GB" sz="200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2053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9ADEFB-D2A8-93E6-5A4D-C59DA89A569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F8D53A6-5E43-391A-A8B4-65EBA1444E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alphaModFix amt="9000"/>
            <a:extLst>
              <a:ext uri="{28A0092B-C50C-407E-A947-70E740481C1C}">
                <a14:useLocalDpi xmlns:a14="http://schemas.microsoft.com/office/drawing/2010/main" val="0"/>
              </a:ext>
            </a:extLst>
          </a:blip>
          <a:srcRect l="539" t="1324" r="926" b="1"/>
          <a:stretch>
            <a:fillRect/>
          </a:stretch>
        </p:blipFill>
        <p:spPr>
          <a:xfrm>
            <a:off x="188934" y="0"/>
            <a:ext cx="11811474" cy="4201459"/>
          </a:xfrm>
          <a:prstGeom prst="rect">
            <a:avLst/>
          </a:prstGeom>
        </p:spPr>
      </p:pic>
      <p:pic>
        <p:nvPicPr>
          <p:cNvPr id="4" name="Picture 3">
            <a:extLst>
              <a:ext uri="{FF2B5EF4-FFF2-40B4-BE49-F238E27FC236}">
                <a16:creationId xmlns:a16="http://schemas.microsoft.com/office/drawing/2014/main" id="{ECF94956-E4DF-B536-93E6-A2593DBBDA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80105" y="98353"/>
            <a:ext cx="727298" cy="747786"/>
          </a:xfrm>
          <a:prstGeom prst="rect">
            <a:avLst/>
          </a:prstGeom>
          <a:noFill/>
          <a:ln w="28575">
            <a:noFill/>
          </a:ln>
        </p:spPr>
      </p:pic>
      <p:sp>
        <p:nvSpPr>
          <p:cNvPr id="9" name="Content Placeholder 6">
            <a:extLst>
              <a:ext uri="{FF2B5EF4-FFF2-40B4-BE49-F238E27FC236}">
                <a16:creationId xmlns:a16="http://schemas.microsoft.com/office/drawing/2014/main" id="{474C644C-BDEC-D241-EC7B-06C2ADBD468C}"/>
              </a:ext>
            </a:extLst>
          </p:cNvPr>
          <p:cNvSpPr txBox="1">
            <a:spLocks/>
          </p:cNvSpPr>
          <p:nvPr/>
        </p:nvSpPr>
        <p:spPr>
          <a:xfrm>
            <a:off x="780704" y="205679"/>
            <a:ext cx="10627935" cy="533134"/>
          </a:xfrm>
          <a:prstGeom prst="rect">
            <a:avLst/>
          </a:prstGeom>
        </p:spPr>
        <p:txBody>
          <a:bodyPr vert="horz" lIns="62881" tIns="31441" rIns="62881" bIns="31441" rtlCol="0" anchor="t">
            <a:normAutofit lnSpcReduction="10000"/>
          </a:bodyPr>
          <a:lstStyle>
            <a:lvl1pPr marL="321983" indent="-321983" algn="l" defTabSz="1287932" rtl="0" eaLnBrk="1" latinLnBrk="0" hangingPunct="1">
              <a:lnSpc>
                <a:spcPct val="90000"/>
              </a:lnSpc>
              <a:spcBef>
                <a:spcPts val="1409"/>
              </a:spcBef>
              <a:buFont typeface="Arial" panose="020B0604020202020204" pitchFamily="34" charset="0"/>
              <a:buChar char="•"/>
              <a:defRPr sz="3944" kern="1200">
                <a:solidFill>
                  <a:schemeClr val="tx1"/>
                </a:solidFill>
                <a:latin typeface="+mn-lt"/>
                <a:ea typeface="+mn-ea"/>
                <a:cs typeface="+mn-cs"/>
              </a:defRPr>
            </a:lvl1pPr>
            <a:lvl2pPr marL="965949" indent="-321983" algn="l" defTabSz="1287932" rtl="0" eaLnBrk="1" latinLnBrk="0" hangingPunct="1">
              <a:lnSpc>
                <a:spcPct val="90000"/>
              </a:lnSpc>
              <a:spcBef>
                <a:spcPts val="704"/>
              </a:spcBef>
              <a:buFont typeface="Arial" panose="020B0604020202020204" pitchFamily="34" charset="0"/>
              <a:buChar char="•"/>
              <a:defRPr sz="3380" kern="1200">
                <a:solidFill>
                  <a:schemeClr val="tx1"/>
                </a:solidFill>
                <a:latin typeface="+mn-lt"/>
                <a:ea typeface="+mn-ea"/>
                <a:cs typeface="+mn-cs"/>
              </a:defRPr>
            </a:lvl2pPr>
            <a:lvl3pPr marL="1609916" indent="-321983" algn="l" defTabSz="1287932" rtl="0" eaLnBrk="1" latinLnBrk="0" hangingPunct="1">
              <a:lnSpc>
                <a:spcPct val="90000"/>
              </a:lnSpc>
              <a:spcBef>
                <a:spcPts val="704"/>
              </a:spcBef>
              <a:buFont typeface="Arial" panose="020B0604020202020204" pitchFamily="34" charset="0"/>
              <a:buChar char="•"/>
              <a:defRPr sz="2817" kern="1200">
                <a:solidFill>
                  <a:schemeClr val="tx1"/>
                </a:solidFill>
                <a:latin typeface="+mn-lt"/>
                <a:ea typeface="+mn-ea"/>
                <a:cs typeface="+mn-cs"/>
              </a:defRPr>
            </a:lvl3pPr>
            <a:lvl4pPr marL="2253882"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4pPr>
            <a:lvl5pPr marL="2897848"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5pPr>
            <a:lvl6pPr marL="3541814"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6pPr>
            <a:lvl7pPr marL="4185780"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7pPr>
            <a:lvl8pPr marL="4829747"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8pPr>
            <a:lvl9pPr marL="5473713"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9pPr>
          </a:lstStyle>
          <a:p>
            <a:pPr marL="0" indent="0" algn="ctr" defTabSz="885711">
              <a:spcBef>
                <a:spcPts val="969"/>
              </a:spcBef>
              <a:buNone/>
            </a:pPr>
            <a:r>
              <a:rPr lang="en-GB" sz="3600">
                <a:solidFill>
                  <a:prstClr val="black"/>
                </a:solidFill>
                <a:latin typeface="Arial"/>
                <a:ea typeface="Calibri"/>
                <a:cs typeface="Calibri"/>
              </a:rPr>
              <a:t>KBSP –learning briefing </a:t>
            </a:r>
            <a:endParaRPr lang="en-GB" sz="3301">
              <a:solidFill>
                <a:srgbClr val="44546A"/>
              </a:solidFill>
              <a:latin typeface="Avenir Next LT Pro"/>
            </a:endParaRPr>
          </a:p>
        </p:txBody>
      </p:sp>
      <p:sp>
        <p:nvSpPr>
          <p:cNvPr id="5" name="TextBox 4">
            <a:extLst>
              <a:ext uri="{FF2B5EF4-FFF2-40B4-BE49-F238E27FC236}">
                <a16:creationId xmlns:a16="http://schemas.microsoft.com/office/drawing/2014/main" id="{CDC4F17A-AD56-B700-9864-2259706ACFE3}"/>
              </a:ext>
            </a:extLst>
          </p:cNvPr>
          <p:cNvSpPr txBox="1"/>
          <p:nvPr/>
        </p:nvSpPr>
        <p:spPr>
          <a:xfrm>
            <a:off x="1028545" y="667111"/>
            <a:ext cx="10151560" cy="1186928"/>
          </a:xfrm>
          <a:prstGeom prst="rect">
            <a:avLst/>
          </a:prstGeom>
          <a:noFill/>
        </p:spPr>
        <p:txBody>
          <a:bodyPr wrap="square" rtlCol="0">
            <a:spAutoFit/>
          </a:bodyPr>
          <a:lstStyle/>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defTabSz="314416"/>
            <a:endParaRPr lang="en-GB" sz="1513">
              <a:solidFill>
                <a:prstClr val="black"/>
              </a:solidFill>
              <a:latin typeface="Avenir Next LT Pro" panose="020B0504020202020204" pitchFamily="34" charset="0"/>
            </a:endParaRPr>
          </a:p>
        </p:txBody>
      </p:sp>
      <p:sp>
        <p:nvSpPr>
          <p:cNvPr id="6" name="Rectangle: Diagonal Corners Rounded 5">
            <a:extLst>
              <a:ext uri="{FF2B5EF4-FFF2-40B4-BE49-F238E27FC236}">
                <a16:creationId xmlns:a16="http://schemas.microsoft.com/office/drawing/2014/main" id="{71F6A896-20A8-2688-85B8-3D1C544110DC}"/>
              </a:ext>
            </a:extLst>
          </p:cNvPr>
          <p:cNvSpPr/>
          <p:nvPr/>
        </p:nvSpPr>
        <p:spPr>
          <a:xfrm>
            <a:off x="461031" y="5701423"/>
            <a:ext cx="11268815" cy="950898"/>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4416"/>
            <a:endParaRPr lang="en-GB" sz="1100">
              <a:solidFill>
                <a:prstClr val="white"/>
              </a:solidFill>
              <a:latin typeface="Calibri" panose="020F0502020204030204"/>
            </a:endParaRPr>
          </a:p>
        </p:txBody>
      </p:sp>
      <p:sp>
        <p:nvSpPr>
          <p:cNvPr id="3" name="TextBox 2">
            <a:extLst>
              <a:ext uri="{FF2B5EF4-FFF2-40B4-BE49-F238E27FC236}">
                <a16:creationId xmlns:a16="http://schemas.microsoft.com/office/drawing/2014/main" id="{268D612B-14C2-1A78-2FA3-DC42147F4DCB}"/>
              </a:ext>
            </a:extLst>
          </p:cNvPr>
          <p:cNvSpPr txBox="1"/>
          <p:nvPr/>
        </p:nvSpPr>
        <p:spPr>
          <a:xfrm>
            <a:off x="1028545" y="667111"/>
            <a:ext cx="10151560" cy="1186928"/>
          </a:xfrm>
          <a:prstGeom prst="rect">
            <a:avLst/>
          </a:prstGeom>
          <a:noFill/>
        </p:spPr>
        <p:txBody>
          <a:bodyPr wrap="square" rtlCol="0">
            <a:spAutoFit/>
          </a:bodyPr>
          <a:lstStyle/>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defTabSz="314416"/>
            <a:endParaRPr lang="en-GB" sz="1513">
              <a:solidFill>
                <a:prstClr val="black"/>
              </a:solidFill>
              <a:latin typeface="Avenir Next LT Pro" panose="020B0504020202020204" pitchFamily="34" charset="0"/>
            </a:endParaRPr>
          </a:p>
        </p:txBody>
      </p:sp>
      <p:sp>
        <p:nvSpPr>
          <p:cNvPr id="7" name="TextBox 6">
            <a:extLst>
              <a:ext uri="{FF2B5EF4-FFF2-40B4-BE49-F238E27FC236}">
                <a16:creationId xmlns:a16="http://schemas.microsoft.com/office/drawing/2014/main" id="{8B848F0B-CB08-1181-E13E-B43C0760E9B8}"/>
              </a:ext>
            </a:extLst>
          </p:cNvPr>
          <p:cNvSpPr txBox="1"/>
          <p:nvPr/>
        </p:nvSpPr>
        <p:spPr>
          <a:xfrm>
            <a:off x="653143" y="881679"/>
            <a:ext cx="10755496" cy="4493538"/>
          </a:xfrm>
          <a:prstGeom prst="rect">
            <a:avLst/>
          </a:prstGeom>
          <a:noFill/>
        </p:spPr>
        <p:txBody>
          <a:bodyPr wrap="square">
            <a:spAutoFit/>
          </a:bodyPr>
          <a:lstStyle/>
          <a:p>
            <a:pPr>
              <a:buNone/>
            </a:pPr>
            <a:r>
              <a:rPr lang="en-GB" sz="2200">
                <a:effectLst/>
                <a:latin typeface="Aptos" panose="020B0004020202020204" pitchFamily="34" charset="0"/>
                <a:ea typeface="Aptos" panose="020B0004020202020204" pitchFamily="34" charset="0"/>
                <a:cs typeface="Aptos" panose="020B0004020202020204" pitchFamily="34" charset="0"/>
              </a:rPr>
              <a:t>The Keeping Bristol Safe Partnership </a:t>
            </a:r>
            <a:r>
              <a:rPr lang="en-GB" sz="2200">
                <a:latin typeface="Aptos" panose="020B0004020202020204" pitchFamily="34" charset="0"/>
                <a:ea typeface="Aptos" panose="020B0004020202020204" pitchFamily="34" charset="0"/>
                <a:cs typeface="Aptos" panose="020B0004020202020204" pitchFamily="34" charset="0"/>
              </a:rPr>
              <a:t>on </a:t>
            </a:r>
            <a:r>
              <a:rPr lang="en-GB" sz="2200">
                <a:effectLst/>
                <a:latin typeface="Aptos" panose="020B0004020202020204" pitchFamily="34" charset="0"/>
                <a:ea typeface="Aptos" panose="020B0004020202020204" pitchFamily="34" charset="0"/>
                <a:cs typeface="Aptos" panose="020B0004020202020204" pitchFamily="34" charset="0"/>
              </a:rPr>
              <a:t>21</a:t>
            </a:r>
            <a:r>
              <a:rPr lang="en-GB" sz="2200" baseline="30000">
                <a:effectLst/>
                <a:latin typeface="Aptos" panose="020B0004020202020204" pitchFamily="34" charset="0"/>
                <a:ea typeface="Aptos" panose="020B0004020202020204" pitchFamily="34" charset="0"/>
                <a:cs typeface="Aptos" panose="020B0004020202020204" pitchFamily="34" charset="0"/>
              </a:rPr>
              <a:t>st</a:t>
            </a:r>
            <a:r>
              <a:rPr lang="en-GB" sz="2200">
                <a:effectLst/>
                <a:latin typeface="Aptos" panose="020B0004020202020204" pitchFamily="34" charset="0"/>
                <a:ea typeface="Aptos" panose="020B0004020202020204" pitchFamily="34" charset="0"/>
                <a:cs typeface="Aptos" panose="020B0004020202020204" pitchFamily="34" charset="0"/>
              </a:rPr>
              <a:t> April 2026 published a learning briefing following a rapid review into Group Based Child Sexual Exploitation (CSE). This can be located on the KBSP </a:t>
            </a:r>
            <a:r>
              <a:rPr lang="en-GB" sz="22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Bristol Rapid Reviews</a:t>
            </a:r>
            <a:r>
              <a:rPr lang="en-GB" sz="2200">
                <a:effectLst/>
                <a:latin typeface="Aptos" panose="020B0004020202020204" pitchFamily="34" charset="0"/>
                <a:ea typeface="Aptos" panose="020B0004020202020204" pitchFamily="34" charset="0"/>
                <a:cs typeface="Aptos" panose="020B0004020202020204" pitchFamily="34" charset="0"/>
              </a:rPr>
              <a:t> webpage. </a:t>
            </a:r>
          </a:p>
          <a:p>
            <a:pPr>
              <a:buNone/>
            </a:pPr>
            <a:r>
              <a:rPr lang="en-GB" sz="2200">
                <a:effectLst/>
                <a:latin typeface="Aptos" panose="020B0004020202020204" pitchFamily="34" charset="0"/>
                <a:ea typeface="Aptos" panose="020B0004020202020204" pitchFamily="34" charset="0"/>
                <a:cs typeface="Aptos" panose="020B0004020202020204" pitchFamily="34" charset="0"/>
              </a:rPr>
              <a:t> </a:t>
            </a:r>
          </a:p>
          <a:p>
            <a:pPr>
              <a:buNone/>
            </a:pPr>
            <a:r>
              <a:rPr lang="en-GB" sz="2200">
                <a:effectLst/>
                <a:latin typeface="Aptos" panose="020B0004020202020204" pitchFamily="34" charset="0"/>
                <a:ea typeface="Aptos" panose="020B0004020202020204" pitchFamily="34" charset="0"/>
                <a:cs typeface="Aptos" panose="020B0004020202020204" pitchFamily="34" charset="0"/>
              </a:rPr>
              <a:t>It is vital that learning from Child Safeguarding Rapid Reviews is shared and embedded in practice. This learning briefing has been developed to support professionals in individual learning, team meetings, and supervision, helping to ensure that key findings are disseminated widely across workforces and partnerships.</a:t>
            </a:r>
          </a:p>
          <a:p>
            <a:pPr>
              <a:buNone/>
            </a:pPr>
            <a:r>
              <a:rPr lang="en-GB" sz="2200">
                <a:effectLst/>
                <a:latin typeface="Aptos" panose="020B0004020202020204" pitchFamily="34" charset="0"/>
                <a:ea typeface="Aptos" panose="020B0004020202020204" pitchFamily="34" charset="0"/>
                <a:cs typeface="Aptos" panose="020B0004020202020204" pitchFamily="34" charset="0"/>
              </a:rPr>
              <a:t> </a:t>
            </a:r>
          </a:p>
          <a:p>
            <a:pPr>
              <a:buNone/>
            </a:pPr>
            <a:r>
              <a:rPr lang="en-GB" sz="2200">
                <a:effectLst/>
                <a:latin typeface="Aptos" panose="020B0004020202020204" pitchFamily="34" charset="0"/>
                <a:ea typeface="Aptos" panose="020B0004020202020204" pitchFamily="34" charset="0"/>
                <a:cs typeface="Aptos" panose="020B0004020202020204" pitchFamily="34" charset="0"/>
              </a:rPr>
              <a:t>Summary slides are also provided to offer additional context to the review, its findings, and the Rapid Review process. Please note that these slides are the property of the KBSP and must not be shared beyond your organisation without the explicit permission of the author or the Chair of the Keeping Children Safe Partnership.</a:t>
            </a:r>
          </a:p>
        </p:txBody>
      </p:sp>
    </p:spTree>
    <p:extLst>
      <p:ext uri="{BB962C8B-B14F-4D97-AF65-F5344CB8AC3E}">
        <p14:creationId xmlns:p14="http://schemas.microsoft.com/office/powerpoint/2010/main" val="101182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EEB0B8-B348-D94D-7A49-0039FFEC9194}"/>
            </a:ext>
          </a:extLst>
        </p:cNvPr>
        <p:cNvGrpSpPr/>
        <p:nvPr/>
      </p:nvGrpSpPr>
      <p:grpSpPr>
        <a:xfrm>
          <a:off x="0" y="0"/>
          <a:ext cx="0" cy="0"/>
          <a:chOff x="0" y="0"/>
          <a:chExt cx="0" cy="0"/>
        </a:xfrm>
      </p:grpSpPr>
      <p:sp>
        <p:nvSpPr>
          <p:cNvPr id="9" name="Content Placeholder 6">
            <a:extLst>
              <a:ext uri="{FF2B5EF4-FFF2-40B4-BE49-F238E27FC236}">
                <a16:creationId xmlns:a16="http://schemas.microsoft.com/office/drawing/2014/main" id="{B3E32F04-4066-E1D7-7297-FAD1FEC40392}"/>
              </a:ext>
            </a:extLst>
          </p:cNvPr>
          <p:cNvSpPr txBox="1">
            <a:spLocks/>
          </p:cNvSpPr>
          <p:nvPr/>
        </p:nvSpPr>
        <p:spPr>
          <a:xfrm>
            <a:off x="780704" y="205679"/>
            <a:ext cx="10627935" cy="533134"/>
          </a:xfrm>
          <a:prstGeom prst="rect">
            <a:avLst/>
          </a:prstGeom>
        </p:spPr>
        <p:txBody>
          <a:bodyPr vert="horz" lIns="62881" tIns="31441" rIns="62881" bIns="31441" rtlCol="0" anchor="t">
            <a:normAutofit/>
          </a:bodyPr>
          <a:lstStyle>
            <a:lvl1pPr marL="321983" indent="-321983" algn="l" defTabSz="1287932" rtl="0" eaLnBrk="1" latinLnBrk="0" hangingPunct="1">
              <a:lnSpc>
                <a:spcPct val="90000"/>
              </a:lnSpc>
              <a:spcBef>
                <a:spcPts val="1409"/>
              </a:spcBef>
              <a:buFont typeface="Arial" panose="020B0604020202020204" pitchFamily="34" charset="0"/>
              <a:buChar char="•"/>
              <a:defRPr sz="3944" kern="1200">
                <a:solidFill>
                  <a:schemeClr val="tx1"/>
                </a:solidFill>
                <a:latin typeface="+mn-lt"/>
                <a:ea typeface="+mn-ea"/>
                <a:cs typeface="+mn-cs"/>
              </a:defRPr>
            </a:lvl1pPr>
            <a:lvl2pPr marL="965949" indent="-321983" algn="l" defTabSz="1287932" rtl="0" eaLnBrk="1" latinLnBrk="0" hangingPunct="1">
              <a:lnSpc>
                <a:spcPct val="90000"/>
              </a:lnSpc>
              <a:spcBef>
                <a:spcPts val="704"/>
              </a:spcBef>
              <a:buFont typeface="Arial" panose="020B0604020202020204" pitchFamily="34" charset="0"/>
              <a:buChar char="•"/>
              <a:defRPr sz="3380" kern="1200">
                <a:solidFill>
                  <a:schemeClr val="tx1"/>
                </a:solidFill>
                <a:latin typeface="+mn-lt"/>
                <a:ea typeface="+mn-ea"/>
                <a:cs typeface="+mn-cs"/>
              </a:defRPr>
            </a:lvl2pPr>
            <a:lvl3pPr marL="1609916" indent="-321983" algn="l" defTabSz="1287932" rtl="0" eaLnBrk="1" latinLnBrk="0" hangingPunct="1">
              <a:lnSpc>
                <a:spcPct val="90000"/>
              </a:lnSpc>
              <a:spcBef>
                <a:spcPts val="704"/>
              </a:spcBef>
              <a:buFont typeface="Arial" panose="020B0604020202020204" pitchFamily="34" charset="0"/>
              <a:buChar char="•"/>
              <a:defRPr sz="2817" kern="1200">
                <a:solidFill>
                  <a:schemeClr val="tx1"/>
                </a:solidFill>
                <a:latin typeface="+mn-lt"/>
                <a:ea typeface="+mn-ea"/>
                <a:cs typeface="+mn-cs"/>
              </a:defRPr>
            </a:lvl3pPr>
            <a:lvl4pPr marL="2253882"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4pPr>
            <a:lvl5pPr marL="2897848"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5pPr>
            <a:lvl6pPr marL="3541814"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6pPr>
            <a:lvl7pPr marL="4185780"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7pPr>
            <a:lvl8pPr marL="4829747"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8pPr>
            <a:lvl9pPr marL="5473713"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9pPr>
          </a:lstStyle>
          <a:p>
            <a:pPr marL="0" indent="0" algn="ctr" defTabSz="885711">
              <a:spcBef>
                <a:spcPts val="969"/>
              </a:spcBef>
              <a:buNone/>
            </a:pPr>
            <a:r>
              <a:rPr lang="en-GB" sz="3301" b="1">
                <a:solidFill>
                  <a:srgbClr val="44546A"/>
                </a:solidFill>
                <a:latin typeface="Avenir Next LT Pro"/>
              </a:rPr>
              <a:t>Community Safety- Incident comms </a:t>
            </a:r>
          </a:p>
        </p:txBody>
      </p:sp>
      <p:sp>
        <p:nvSpPr>
          <p:cNvPr id="5" name="TextBox 4">
            <a:extLst>
              <a:ext uri="{FF2B5EF4-FFF2-40B4-BE49-F238E27FC236}">
                <a16:creationId xmlns:a16="http://schemas.microsoft.com/office/drawing/2014/main" id="{DF27192E-E962-A95B-0263-B0FA701F4EA4}"/>
              </a:ext>
            </a:extLst>
          </p:cNvPr>
          <p:cNvSpPr txBox="1"/>
          <p:nvPr/>
        </p:nvSpPr>
        <p:spPr>
          <a:xfrm>
            <a:off x="1028545" y="667111"/>
            <a:ext cx="10151560" cy="1186928"/>
          </a:xfrm>
          <a:prstGeom prst="rect">
            <a:avLst/>
          </a:prstGeom>
          <a:noFill/>
        </p:spPr>
        <p:txBody>
          <a:bodyPr wrap="square" rtlCol="0">
            <a:spAutoFit/>
          </a:bodyPr>
          <a:lstStyle/>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defTabSz="314416"/>
            <a:endParaRPr lang="en-GB" sz="1513">
              <a:solidFill>
                <a:prstClr val="black"/>
              </a:solidFill>
              <a:latin typeface="Avenir Next LT Pro" panose="020B0504020202020204" pitchFamily="34" charset="0"/>
            </a:endParaRPr>
          </a:p>
        </p:txBody>
      </p:sp>
      <p:sp>
        <p:nvSpPr>
          <p:cNvPr id="3" name="TextBox 2">
            <a:extLst>
              <a:ext uri="{FF2B5EF4-FFF2-40B4-BE49-F238E27FC236}">
                <a16:creationId xmlns:a16="http://schemas.microsoft.com/office/drawing/2014/main" id="{15356D0A-EE95-266D-AE90-A0213D31FD03}"/>
              </a:ext>
            </a:extLst>
          </p:cNvPr>
          <p:cNvSpPr txBox="1"/>
          <p:nvPr/>
        </p:nvSpPr>
        <p:spPr>
          <a:xfrm>
            <a:off x="656570" y="467684"/>
            <a:ext cx="10627935" cy="5803576"/>
          </a:xfrm>
          <a:prstGeom prst="rect">
            <a:avLst/>
          </a:prstGeom>
          <a:noFill/>
        </p:spPr>
        <p:txBody>
          <a:bodyPr wrap="square" rtlCol="0">
            <a:spAutoFit/>
          </a:bodyPr>
          <a:lstStyle/>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1" u="none" strike="noStrike" kern="1200" cap="none" spc="0" normalizeH="0" baseline="0" noProof="0">
              <a:ln>
                <a:noFill/>
              </a:ln>
              <a:solidFill>
                <a:prstClr val="black"/>
              </a:solidFill>
              <a:effectLst/>
              <a:uLnTx/>
              <a:uFillTx/>
              <a:latin typeface="Arial"/>
              <a:ea typeface="Calibri"/>
              <a:cs typeface="Calibri"/>
            </a:endParaRPr>
          </a:p>
          <a:p>
            <a:pPr defTabSz="314416"/>
            <a:r>
              <a:rPr lang="en-GB" sz="1513">
                <a:solidFill>
                  <a:prstClr val="black"/>
                </a:solidFill>
                <a:latin typeface="Avenir Next LT Pro" panose="020B0504020202020204" pitchFamily="34" charset="0"/>
              </a:rPr>
              <a:t>Incidents across the city this year, including </a:t>
            </a:r>
            <a:r>
              <a:rPr lang="en-GB" sz="1600"/>
              <a:t>online concerns and other high-profile incidents highlighted the need for timely and consistent communication with education settings. </a:t>
            </a:r>
          </a:p>
          <a:p>
            <a:pPr defTabSz="314416"/>
            <a:endParaRPr lang="en-GB" sz="1600"/>
          </a:p>
          <a:p>
            <a:r>
              <a:rPr lang="en-GB" sz="1600" b="1"/>
              <a:t>There were large variations in how settings responded</a:t>
            </a:r>
            <a:r>
              <a:rPr lang="en-GB" sz="1600"/>
              <a:t>—ranging from no communication to broad universal messages to sharing intelligence between settings—leading to some confusion, reduced trust, and some increased community anxiety. </a:t>
            </a:r>
          </a:p>
          <a:p>
            <a:endParaRPr lang="en-GB" sz="1600"/>
          </a:p>
          <a:p>
            <a:r>
              <a:rPr lang="en-GB" sz="1600"/>
              <a:t>The Safeguarding in Education Team has worked with the Council’s Communications Teams to create a generic ‘holding message’ for use during urgent or critical situations. </a:t>
            </a:r>
          </a:p>
          <a:p>
            <a:endParaRPr lang="en-GB" sz="1600"/>
          </a:p>
          <a:p>
            <a:r>
              <a:rPr lang="en-GB" sz="1600"/>
              <a:t>The Teams want to hear from you about resources and guidance that will help settings manage misinformation and avoid inadvertently spreading disinformation. </a:t>
            </a:r>
          </a:p>
          <a:p>
            <a:endParaRPr lang="en-GB" sz="1600"/>
          </a:p>
          <a:p>
            <a:r>
              <a:rPr lang="en-GB" sz="2000"/>
              <a:t> </a:t>
            </a:r>
            <a:r>
              <a:rPr lang="en-GB" sz="2000" b="1"/>
              <a:t>The aim is to support a consistent citywide approach, helping settings: </a:t>
            </a:r>
          </a:p>
          <a:p>
            <a:endParaRPr lang="en-GB" sz="2000"/>
          </a:p>
          <a:p>
            <a:pPr marL="742950" lvl="1" indent="-285750">
              <a:buFont typeface="Wingdings" panose="05000000000000000000" pitchFamily="2" charset="2"/>
              <a:buChar char="Ø"/>
            </a:pPr>
            <a:r>
              <a:rPr lang="en-GB" sz="2000"/>
              <a:t>acknowledge incidents or concerns</a:t>
            </a:r>
          </a:p>
          <a:p>
            <a:pPr marL="742950" lvl="1" indent="-285750">
              <a:buFont typeface="Wingdings" panose="05000000000000000000" pitchFamily="2" charset="2"/>
              <a:buChar char="Ø"/>
            </a:pPr>
            <a:r>
              <a:rPr lang="en-GB" sz="2000"/>
              <a:t>reassure families</a:t>
            </a:r>
          </a:p>
          <a:p>
            <a:pPr marL="742950" lvl="1" indent="-285750">
              <a:buFont typeface="Wingdings" panose="05000000000000000000" pitchFamily="2" charset="2"/>
              <a:buChar char="Ø"/>
            </a:pPr>
            <a:r>
              <a:rPr lang="en-GB" sz="2000"/>
              <a:t>signpost to appropriate services</a:t>
            </a:r>
          </a:p>
          <a:p>
            <a:pPr marL="742950" lvl="1" indent="-285750">
              <a:buFont typeface="Wingdings" panose="05000000000000000000" pitchFamily="2" charset="2"/>
              <a:buChar char="Ø"/>
            </a:pPr>
            <a:r>
              <a:rPr lang="en-GB" sz="2000"/>
              <a:t>reduce misinformation/disinformation.</a:t>
            </a:r>
          </a:p>
          <a:p>
            <a:pPr lvl="1"/>
            <a:endParaRPr lang="en-GB" sz="1600"/>
          </a:p>
          <a:p>
            <a:pPr defTabSz="314416"/>
            <a:r>
              <a:rPr lang="en-GB" sz="1513">
                <a:solidFill>
                  <a:prstClr val="black"/>
                </a:solidFill>
                <a:latin typeface="Avenir Next LT Pro" panose="020B0504020202020204" pitchFamily="34" charset="0"/>
              </a:rPr>
              <a:t>  </a:t>
            </a:r>
          </a:p>
        </p:txBody>
      </p:sp>
      <p:pic>
        <p:nvPicPr>
          <p:cNvPr id="10" name="Picture 9">
            <a:extLst>
              <a:ext uri="{FF2B5EF4-FFF2-40B4-BE49-F238E27FC236}">
                <a16:creationId xmlns:a16="http://schemas.microsoft.com/office/drawing/2014/main" id="{3D85E474-C4BD-45C6-9861-3D13BC4DD052}"/>
              </a:ext>
            </a:extLst>
          </p:cNvPr>
          <p:cNvPicPr>
            <a:picLocks noChangeAspect="1"/>
          </p:cNvPicPr>
          <p:nvPr/>
        </p:nvPicPr>
        <p:blipFill>
          <a:blip r:embed="rId3"/>
          <a:stretch>
            <a:fillRect/>
          </a:stretch>
        </p:blipFill>
        <p:spPr>
          <a:xfrm>
            <a:off x="8880998" y="3529635"/>
            <a:ext cx="3003630" cy="3003630"/>
          </a:xfrm>
          <a:prstGeom prst="rect">
            <a:avLst/>
          </a:prstGeom>
        </p:spPr>
      </p:pic>
    </p:spTree>
    <p:extLst>
      <p:ext uri="{BB962C8B-B14F-4D97-AF65-F5344CB8AC3E}">
        <p14:creationId xmlns:p14="http://schemas.microsoft.com/office/powerpoint/2010/main" val="398517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60A4BE1-CC03-9DFC-4161-FC0A257C961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E65F49B-3E84-6042-4B0E-0666261BCF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alphaModFix amt="9000"/>
            <a:extLst>
              <a:ext uri="{28A0092B-C50C-407E-A947-70E740481C1C}">
                <a14:useLocalDpi xmlns:a14="http://schemas.microsoft.com/office/drawing/2010/main" val="0"/>
              </a:ext>
            </a:extLst>
          </a:blip>
          <a:srcRect l="539" t="1324" r="926" b="1"/>
          <a:stretch>
            <a:fillRect/>
          </a:stretch>
        </p:blipFill>
        <p:spPr>
          <a:xfrm>
            <a:off x="188934" y="0"/>
            <a:ext cx="11811474" cy="4201459"/>
          </a:xfrm>
          <a:prstGeom prst="rect">
            <a:avLst/>
          </a:prstGeom>
        </p:spPr>
      </p:pic>
      <p:pic>
        <p:nvPicPr>
          <p:cNvPr id="4" name="Picture 3">
            <a:extLst>
              <a:ext uri="{FF2B5EF4-FFF2-40B4-BE49-F238E27FC236}">
                <a16:creationId xmlns:a16="http://schemas.microsoft.com/office/drawing/2014/main" id="{7869CC0F-18AB-618F-D89E-8EE3646D14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80105" y="98353"/>
            <a:ext cx="727298" cy="747786"/>
          </a:xfrm>
          <a:prstGeom prst="rect">
            <a:avLst/>
          </a:prstGeom>
          <a:noFill/>
          <a:ln w="28575">
            <a:noFill/>
          </a:ln>
        </p:spPr>
      </p:pic>
      <p:sp>
        <p:nvSpPr>
          <p:cNvPr id="9" name="Content Placeholder 6">
            <a:extLst>
              <a:ext uri="{FF2B5EF4-FFF2-40B4-BE49-F238E27FC236}">
                <a16:creationId xmlns:a16="http://schemas.microsoft.com/office/drawing/2014/main" id="{31C4E2D0-0407-2F33-4BED-715E1E3B9AB5}"/>
              </a:ext>
            </a:extLst>
          </p:cNvPr>
          <p:cNvSpPr txBox="1">
            <a:spLocks/>
          </p:cNvSpPr>
          <p:nvPr/>
        </p:nvSpPr>
        <p:spPr>
          <a:xfrm>
            <a:off x="780704" y="205679"/>
            <a:ext cx="10627935" cy="533134"/>
          </a:xfrm>
          <a:prstGeom prst="rect">
            <a:avLst/>
          </a:prstGeom>
        </p:spPr>
        <p:txBody>
          <a:bodyPr vert="horz" lIns="62881" tIns="31441" rIns="62881" bIns="31441" rtlCol="0" anchor="t">
            <a:normAutofit/>
          </a:bodyPr>
          <a:lstStyle>
            <a:lvl1pPr marL="321983" indent="-321983" algn="l" defTabSz="1287932" rtl="0" eaLnBrk="1" latinLnBrk="0" hangingPunct="1">
              <a:lnSpc>
                <a:spcPct val="90000"/>
              </a:lnSpc>
              <a:spcBef>
                <a:spcPts val="1409"/>
              </a:spcBef>
              <a:buFont typeface="Arial" panose="020B0604020202020204" pitchFamily="34" charset="0"/>
              <a:buChar char="•"/>
              <a:defRPr sz="3944" kern="1200">
                <a:solidFill>
                  <a:schemeClr val="tx1"/>
                </a:solidFill>
                <a:latin typeface="+mn-lt"/>
                <a:ea typeface="+mn-ea"/>
                <a:cs typeface="+mn-cs"/>
              </a:defRPr>
            </a:lvl1pPr>
            <a:lvl2pPr marL="965949" indent="-321983" algn="l" defTabSz="1287932" rtl="0" eaLnBrk="1" latinLnBrk="0" hangingPunct="1">
              <a:lnSpc>
                <a:spcPct val="90000"/>
              </a:lnSpc>
              <a:spcBef>
                <a:spcPts val="704"/>
              </a:spcBef>
              <a:buFont typeface="Arial" panose="020B0604020202020204" pitchFamily="34" charset="0"/>
              <a:buChar char="•"/>
              <a:defRPr sz="3380" kern="1200">
                <a:solidFill>
                  <a:schemeClr val="tx1"/>
                </a:solidFill>
                <a:latin typeface="+mn-lt"/>
                <a:ea typeface="+mn-ea"/>
                <a:cs typeface="+mn-cs"/>
              </a:defRPr>
            </a:lvl2pPr>
            <a:lvl3pPr marL="1609916" indent="-321983" algn="l" defTabSz="1287932" rtl="0" eaLnBrk="1" latinLnBrk="0" hangingPunct="1">
              <a:lnSpc>
                <a:spcPct val="90000"/>
              </a:lnSpc>
              <a:spcBef>
                <a:spcPts val="704"/>
              </a:spcBef>
              <a:buFont typeface="Arial" panose="020B0604020202020204" pitchFamily="34" charset="0"/>
              <a:buChar char="•"/>
              <a:defRPr sz="2817" kern="1200">
                <a:solidFill>
                  <a:schemeClr val="tx1"/>
                </a:solidFill>
                <a:latin typeface="+mn-lt"/>
                <a:ea typeface="+mn-ea"/>
                <a:cs typeface="+mn-cs"/>
              </a:defRPr>
            </a:lvl3pPr>
            <a:lvl4pPr marL="2253882"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4pPr>
            <a:lvl5pPr marL="2897848"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5pPr>
            <a:lvl6pPr marL="3541814"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6pPr>
            <a:lvl7pPr marL="4185780"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7pPr>
            <a:lvl8pPr marL="4829747"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8pPr>
            <a:lvl9pPr marL="5473713"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9pPr>
          </a:lstStyle>
          <a:p>
            <a:pPr marL="0" indent="0" algn="ctr" defTabSz="885711">
              <a:spcBef>
                <a:spcPts val="969"/>
              </a:spcBef>
              <a:buNone/>
            </a:pPr>
            <a:r>
              <a:rPr lang="en-GB" sz="3301">
                <a:solidFill>
                  <a:srgbClr val="44546A"/>
                </a:solidFill>
                <a:latin typeface="Avenir Next LT Pro"/>
              </a:rPr>
              <a:t>Measles information pack</a:t>
            </a:r>
          </a:p>
          <a:p>
            <a:pPr marL="0" indent="0" algn="ctr" defTabSz="885711">
              <a:spcBef>
                <a:spcPts val="969"/>
              </a:spcBef>
              <a:buNone/>
            </a:pPr>
            <a:endParaRPr lang="en-GB" sz="3301">
              <a:solidFill>
                <a:srgbClr val="44546A"/>
              </a:solidFill>
              <a:latin typeface="Avenir Next LT Pro"/>
            </a:endParaRPr>
          </a:p>
        </p:txBody>
      </p:sp>
      <p:sp>
        <p:nvSpPr>
          <p:cNvPr id="5" name="TextBox 4">
            <a:extLst>
              <a:ext uri="{FF2B5EF4-FFF2-40B4-BE49-F238E27FC236}">
                <a16:creationId xmlns:a16="http://schemas.microsoft.com/office/drawing/2014/main" id="{E1E74110-211C-E01D-B3C0-5EA05332BFB4}"/>
              </a:ext>
            </a:extLst>
          </p:cNvPr>
          <p:cNvSpPr txBox="1"/>
          <p:nvPr/>
        </p:nvSpPr>
        <p:spPr>
          <a:xfrm>
            <a:off x="1028545" y="667111"/>
            <a:ext cx="10151560" cy="1186928"/>
          </a:xfrm>
          <a:prstGeom prst="rect">
            <a:avLst/>
          </a:prstGeom>
          <a:noFill/>
        </p:spPr>
        <p:txBody>
          <a:bodyPr wrap="square" rtlCol="0">
            <a:spAutoFit/>
          </a:bodyPr>
          <a:lstStyle/>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defTabSz="314416"/>
            <a:endParaRPr lang="en-GB" sz="1513">
              <a:solidFill>
                <a:prstClr val="black"/>
              </a:solidFill>
              <a:latin typeface="Avenir Next LT Pro" panose="020B0504020202020204" pitchFamily="34" charset="0"/>
            </a:endParaRPr>
          </a:p>
        </p:txBody>
      </p:sp>
      <p:sp>
        <p:nvSpPr>
          <p:cNvPr id="6" name="Rectangle: Diagonal Corners Rounded 5">
            <a:extLst>
              <a:ext uri="{FF2B5EF4-FFF2-40B4-BE49-F238E27FC236}">
                <a16:creationId xmlns:a16="http://schemas.microsoft.com/office/drawing/2014/main" id="{C4B31BA1-D61B-A017-EA0C-516D8BB76D4E}"/>
              </a:ext>
            </a:extLst>
          </p:cNvPr>
          <p:cNvSpPr/>
          <p:nvPr/>
        </p:nvSpPr>
        <p:spPr>
          <a:xfrm>
            <a:off x="461031" y="5701423"/>
            <a:ext cx="11268815" cy="950898"/>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4416"/>
            <a:endParaRPr lang="en-GB" sz="1100">
              <a:solidFill>
                <a:prstClr val="white"/>
              </a:solidFill>
              <a:latin typeface="Calibri" panose="020F0502020204030204"/>
            </a:endParaRPr>
          </a:p>
        </p:txBody>
      </p:sp>
      <p:sp>
        <p:nvSpPr>
          <p:cNvPr id="3" name="TextBox 2">
            <a:extLst>
              <a:ext uri="{FF2B5EF4-FFF2-40B4-BE49-F238E27FC236}">
                <a16:creationId xmlns:a16="http://schemas.microsoft.com/office/drawing/2014/main" id="{2A53AF90-C2DE-CAEA-14D2-1FCD0F73E014}"/>
              </a:ext>
            </a:extLst>
          </p:cNvPr>
          <p:cNvSpPr txBox="1"/>
          <p:nvPr/>
        </p:nvSpPr>
        <p:spPr>
          <a:xfrm>
            <a:off x="1028545" y="667111"/>
            <a:ext cx="10151560" cy="1186928"/>
          </a:xfrm>
          <a:prstGeom prst="rect">
            <a:avLst/>
          </a:prstGeom>
          <a:noFill/>
        </p:spPr>
        <p:txBody>
          <a:bodyPr wrap="square" rtlCol="0">
            <a:spAutoFit/>
          </a:bodyPr>
          <a:lstStyle/>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defTabSz="314416"/>
            <a:endParaRPr lang="en-GB" sz="1513">
              <a:solidFill>
                <a:prstClr val="black"/>
              </a:solidFill>
              <a:latin typeface="Avenir Next LT Pro" panose="020B0504020202020204" pitchFamily="34" charset="0"/>
            </a:endParaRPr>
          </a:p>
        </p:txBody>
      </p:sp>
      <p:pic>
        <p:nvPicPr>
          <p:cNvPr id="7" name="Picture 6">
            <a:hlinkClick r:id="rId5"/>
            <a:extLst>
              <a:ext uri="{FF2B5EF4-FFF2-40B4-BE49-F238E27FC236}">
                <a16:creationId xmlns:a16="http://schemas.microsoft.com/office/drawing/2014/main" id="{9B235A6C-1FE2-D145-CB50-E494E274343E}"/>
              </a:ext>
            </a:extLst>
          </p:cNvPr>
          <p:cNvPicPr>
            <a:picLocks noChangeAspect="1"/>
          </p:cNvPicPr>
          <p:nvPr/>
        </p:nvPicPr>
        <p:blipFill>
          <a:blip r:embed="rId6"/>
          <a:stretch>
            <a:fillRect/>
          </a:stretch>
        </p:blipFill>
        <p:spPr>
          <a:xfrm>
            <a:off x="919288" y="846139"/>
            <a:ext cx="3930852" cy="5607338"/>
          </a:xfrm>
          <a:prstGeom prst="rect">
            <a:avLst/>
          </a:prstGeom>
        </p:spPr>
      </p:pic>
      <p:sp>
        <p:nvSpPr>
          <p:cNvPr id="10" name="Rectangle 9">
            <a:extLst>
              <a:ext uri="{FF2B5EF4-FFF2-40B4-BE49-F238E27FC236}">
                <a16:creationId xmlns:a16="http://schemas.microsoft.com/office/drawing/2014/main" id="{CAA5C087-1BB8-F80A-A212-1ADF0F9DFE90}"/>
              </a:ext>
            </a:extLst>
          </p:cNvPr>
          <p:cNvSpPr/>
          <p:nvPr/>
        </p:nvSpPr>
        <p:spPr>
          <a:xfrm>
            <a:off x="903514" y="846139"/>
            <a:ext cx="3940629" cy="56199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2D754E8-7BBC-57FA-7935-4FBDFE59CEFF}"/>
              </a:ext>
            </a:extLst>
          </p:cNvPr>
          <p:cNvSpPr txBox="1"/>
          <p:nvPr/>
        </p:nvSpPr>
        <p:spPr>
          <a:xfrm>
            <a:off x="5286626" y="1645843"/>
            <a:ext cx="6368097" cy="2308324"/>
          </a:xfrm>
          <a:prstGeom prst="rect">
            <a:avLst/>
          </a:prstGeom>
          <a:noFill/>
        </p:spPr>
        <p:txBody>
          <a:bodyPr wrap="square">
            <a:spAutoFit/>
          </a:bodyPr>
          <a:lstStyle/>
          <a:p>
            <a:pPr>
              <a:buNone/>
            </a:pPr>
            <a:r>
              <a:rPr lang="en-GB" sz="1800">
                <a:effectLst/>
                <a:latin typeface="Aptos" panose="020B0004020202020204" pitchFamily="34" charset="0"/>
                <a:ea typeface="Aptos" panose="020B0004020202020204" pitchFamily="34" charset="0"/>
                <a:cs typeface="Aptos" panose="020B0004020202020204" pitchFamily="34" charset="0"/>
              </a:rPr>
              <a:t>The Measles standardised pack has been updated as an action from the current measles Incident Management Team.</a:t>
            </a:r>
          </a:p>
          <a:p>
            <a:pPr>
              <a:buNone/>
            </a:pPr>
            <a:r>
              <a:rPr lang="en-GB" sz="180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a:effectLst/>
                <a:latin typeface="Aptos" panose="020B0004020202020204" pitchFamily="34" charset="0"/>
                <a:ea typeface="Aptos" panose="020B0004020202020204" pitchFamily="34" charset="0"/>
                <a:cs typeface="Aptos" panose="020B0004020202020204" pitchFamily="34" charset="0"/>
              </a:rPr>
              <a:t>For use with early years, educational settings, and childminders.</a:t>
            </a:r>
          </a:p>
          <a:p>
            <a:pPr>
              <a:buNone/>
            </a:pPr>
            <a:r>
              <a:rPr lang="en-GB" sz="180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a:effectLst/>
                <a:latin typeface="Aptos" panose="020B0004020202020204" pitchFamily="34" charset="0"/>
                <a:ea typeface="Aptos" panose="020B0004020202020204" pitchFamily="34" charset="0"/>
                <a:cs typeface="Aptos" panose="020B0004020202020204" pitchFamily="34" charset="0"/>
              </a:rPr>
              <a:t>This version should now replace any other measles packs in use for these settings.</a:t>
            </a:r>
          </a:p>
        </p:txBody>
      </p:sp>
    </p:spTree>
    <p:extLst>
      <p:ext uri="{BB962C8B-B14F-4D97-AF65-F5344CB8AC3E}">
        <p14:creationId xmlns:p14="http://schemas.microsoft.com/office/powerpoint/2010/main" val="147993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2EB771-1509-51B7-F7C5-F31956DAF18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31D68DE-AEF4-722C-DC52-875E5566E0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alphaModFix amt="9000"/>
            <a:extLst>
              <a:ext uri="{28A0092B-C50C-407E-A947-70E740481C1C}">
                <a14:useLocalDpi xmlns:a14="http://schemas.microsoft.com/office/drawing/2010/main" val="0"/>
              </a:ext>
            </a:extLst>
          </a:blip>
          <a:srcRect l="539" t="1324" r="926" b="1"/>
          <a:stretch>
            <a:fillRect/>
          </a:stretch>
        </p:blipFill>
        <p:spPr>
          <a:xfrm>
            <a:off x="188934" y="0"/>
            <a:ext cx="11811474" cy="4201459"/>
          </a:xfrm>
          <a:prstGeom prst="rect">
            <a:avLst/>
          </a:prstGeom>
        </p:spPr>
      </p:pic>
      <p:pic>
        <p:nvPicPr>
          <p:cNvPr id="4" name="Picture 3">
            <a:extLst>
              <a:ext uri="{FF2B5EF4-FFF2-40B4-BE49-F238E27FC236}">
                <a16:creationId xmlns:a16="http://schemas.microsoft.com/office/drawing/2014/main" id="{A00F2A5F-F6A9-C73E-42D7-5034680774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80105" y="98353"/>
            <a:ext cx="727298" cy="747786"/>
          </a:xfrm>
          <a:prstGeom prst="rect">
            <a:avLst/>
          </a:prstGeom>
          <a:noFill/>
          <a:ln w="28575">
            <a:noFill/>
          </a:ln>
        </p:spPr>
      </p:pic>
      <p:sp>
        <p:nvSpPr>
          <p:cNvPr id="5" name="TextBox 4">
            <a:extLst>
              <a:ext uri="{FF2B5EF4-FFF2-40B4-BE49-F238E27FC236}">
                <a16:creationId xmlns:a16="http://schemas.microsoft.com/office/drawing/2014/main" id="{EC56F555-EE88-1176-A648-2501FED88072}"/>
              </a:ext>
            </a:extLst>
          </p:cNvPr>
          <p:cNvSpPr txBox="1"/>
          <p:nvPr/>
        </p:nvSpPr>
        <p:spPr>
          <a:xfrm>
            <a:off x="1028545" y="667111"/>
            <a:ext cx="10151560" cy="1186928"/>
          </a:xfrm>
          <a:prstGeom prst="rect">
            <a:avLst/>
          </a:prstGeom>
          <a:noFill/>
        </p:spPr>
        <p:txBody>
          <a:bodyPr wrap="square" rtlCol="0">
            <a:spAutoFit/>
          </a:bodyPr>
          <a:lstStyle/>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defTabSz="314416"/>
            <a:endParaRPr lang="en-GB" sz="1513">
              <a:solidFill>
                <a:prstClr val="black"/>
              </a:solidFill>
              <a:latin typeface="Avenir Next LT Pro" panose="020B0504020202020204" pitchFamily="34" charset="0"/>
            </a:endParaRPr>
          </a:p>
        </p:txBody>
      </p:sp>
      <p:sp>
        <p:nvSpPr>
          <p:cNvPr id="6" name="Rectangle: Diagonal Corners Rounded 5">
            <a:extLst>
              <a:ext uri="{FF2B5EF4-FFF2-40B4-BE49-F238E27FC236}">
                <a16:creationId xmlns:a16="http://schemas.microsoft.com/office/drawing/2014/main" id="{B26706D1-DFA4-9283-E2E8-855079EB9CC7}"/>
              </a:ext>
            </a:extLst>
          </p:cNvPr>
          <p:cNvSpPr/>
          <p:nvPr/>
        </p:nvSpPr>
        <p:spPr>
          <a:xfrm>
            <a:off x="461031" y="5701423"/>
            <a:ext cx="11268815" cy="950898"/>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4416"/>
            <a:endParaRPr lang="en-GB" sz="1100">
              <a:solidFill>
                <a:prstClr val="white"/>
              </a:solidFill>
              <a:latin typeface="Calibri" panose="020F0502020204030204"/>
            </a:endParaRPr>
          </a:p>
        </p:txBody>
      </p:sp>
      <p:sp>
        <p:nvSpPr>
          <p:cNvPr id="11" name="TextBox 10">
            <a:extLst>
              <a:ext uri="{FF2B5EF4-FFF2-40B4-BE49-F238E27FC236}">
                <a16:creationId xmlns:a16="http://schemas.microsoft.com/office/drawing/2014/main" id="{1A5F0527-379B-CFB6-E6D3-8B029CF82938}"/>
              </a:ext>
            </a:extLst>
          </p:cNvPr>
          <p:cNvSpPr txBox="1"/>
          <p:nvPr/>
        </p:nvSpPr>
        <p:spPr>
          <a:xfrm>
            <a:off x="188934" y="428425"/>
            <a:ext cx="11622805" cy="5078313"/>
          </a:xfrm>
          <a:prstGeom prst="rect">
            <a:avLst/>
          </a:prstGeom>
          <a:noFill/>
        </p:spPr>
        <p:txBody>
          <a:bodyPr wrap="square">
            <a:spAutoFit/>
          </a:bodyPr>
          <a:lstStyle/>
          <a:p>
            <a:pPr>
              <a:buNone/>
            </a:pPr>
            <a:r>
              <a:rPr lang="en-GB" sz="1800" b="1" u="sng">
                <a:effectLst/>
                <a:latin typeface="Arial" panose="020B0604020202020204" pitchFamily="34" charset="0"/>
                <a:ea typeface="Aptos" panose="020B0004020202020204" pitchFamily="34" charset="0"/>
                <a:cs typeface="Aptos" panose="020B0004020202020204" pitchFamily="34" charset="0"/>
              </a:rPr>
              <a:t>Reminder of UK Health Security Agency (UKHSA) Contact Details and Useful Links</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Should you need any advice or guidance regarding an infectious disease concern within your education setting, you can contact the UKHSA South West Health Protection Team via the following:</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rial" panose="020B0604020202020204" pitchFamily="34" charset="0"/>
                <a:ea typeface="Aptos" panose="020B0004020202020204" pitchFamily="34" charset="0"/>
                <a:cs typeface="Aptos" panose="020B0004020202020204" pitchFamily="34" charset="0"/>
              </a:rPr>
              <a:t>Phone:</a:t>
            </a:r>
            <a:r>
              <a:rPr lang="en-GB" sz="1800">
                <a:effectLst/>
                <a:latin typeface="Arial" panose="020B0604020202020204" pitchFamily="34" charset="0"/>
                <a:ea typeface="Aptos" panose="020B0004020202020204" pitchFamily="34" charset="0"/>
                <a:cs typeface="Aptos" panose="020B0004020202020204" pitchFamily="34" charset="0"/>
              </a:rPr>
              <a:t> 0300 303 8162</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rial" panose="020B0604020202020204" pitchFamily="34" charset="0"/>
                <a:ea typeface="Aptos" panose="020B0004020202020204" pitchFamily="34" charset="0"/>
                <a:cs typeface="Aptos" panose="020B0004020202020204" pitchFamily="34" charset="0"/>
              </a:rPr>
              <a:t>Email:</a:t>
            </a:r>
            <a:r>
              <a:rPr lang="en-GB" sz="1800">
                <a:effectLst/>
                <a:latin typeface="Arial" panose="020B0604020202020204" pitchFamily="34" charset="0"/>
                <a:ea typeface="Aptos" panose="020B0004020202020204" pitchFamily="34" charset="0"/>
                <a:cs typeface="Aptos" panose="020B0004020202020204" pitchFamily="34" charset="0"/>
              </a:rPr>
              <a:t> </a:t>
            </a:r>
            <a:r>
              <a:rPr lang="en-GB" sz="1800"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5"/>
              </a:rPr>
              <a:t>swhpt@ukhsa.gov.uk</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rial" panose="020B0604020202020204" pitchFamily="34" charset="0"/>
                <a:ea typeface="Aptos" panose="020B0004020202020204" pitchFamily="34" charset="0"/>
                <a:cs typeface="Aptos" panose="020B0004020202020204" pitchFamily="34" charset="0"/>
              </a:rPr>
              <a:t>Links which may be of use:</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6"/>
              </a:rPr>
              <a:t>Managing specific infectious diseases: A to Z - GOV.UK</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7"/>
              </a:rPr>
              <a:t>Is my child too ill for school? - NHS</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This poster can be displayed in education settings: </a:t>
            </a:r>
            <a:r>
              <a:rPr lang="en-GB" sz="1800"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8"/>
              </a:rPr>
              <a:t>Should I keep my child off school checklist poster</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u="none" strike="noStrike">
                <a:effectLst/>
                <a:latin typeface="Arial" panose="020B06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u="sng">
                <a:effectLst/>
                <a:latin typeface="Arial" panose="020B0604020202020204" pitchFamily="34" charset="0"/>
                <a:ea typeface="Aptos" panose="020B0004020202020204" pitchFamily="34" charset="0"/>
                <a:cs typeface="Aptos" panose="020B0004020202020204" pitchFamily="34" charset="0"/>
              </a:rPr>
              <a:t>Immunisation Update </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A reminder that Sirona Care and Health is the School-aged Immunisations Provider for Bristol. The service is offered primarily in schools and community catch-up clinics are available for anyone who has missed their vaccination in school or who does not attend school. For more information: </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9"/>
              </a:rPr>
              <a:t>School Age Immunisation – Children and Young People’s Services</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10"/>
              </a:rPr>
              <a:t>Vaccination - BNSSG Healthier Together</a:t>
            </a:r>
            <a:endParaRPr lang="en-GB" sz="1800">
              <a:effectLst/>
              <a:latin typeface="Aptos" panose="020B0004020202020204" pitchFamily="34" charset="0"/>
              <a:ea typeface="Aptos" panose="020B0004020202020204" pitchFamily="34" charset="0"/>
              <a:cs typeface="Aptos" panose="020B0004020202020204" pitchFamily="34" charset="0"/>
            </a:endParaRPr>
          </a:p>
        </p:txBody>
      </p:sp>
      <p:sp>
        <p:nvSpPr>
          <p:cNvPr id="13" name="Content Placeholder 6">
            <a:extLst>
              <a:ext uri="{FF2B5EF4-FFF2-40B4-BE49-F238E27FC236}">
                <a16:creationId xmlns:a16="http://schemas.microsoft.com/office/drawing/2014/main" id="{89AC3858-19E7-51F2-58F2-AB76D836F22F}"/>
              </a:ext>
            </a:extLst>
          </p:cNvPr>
          <p:cNvSpPr txBox="1">
            <a:spLocks/>
          </p:cNvSpPr>
          <p:nvPr/>
        </p:nvSpPr>
        <p:spPr>
          <a:xfrm>
            <a:off x="461031" y="5932305"/>
            <a:ext cx="10627935" cy="533134"/>
          </a:xfrm>
          <a:prstGeom prst="rect">
            <a:avLst/>
          </a:prstGeom>
        </p:spPr>
        <p:txBody>
          <a:bodyPr vert="horz" lIns="62881" tIns="31441" rIns="62881" bIns="31441" rtlCol="0" anchor="t">
            <a:normAutofit/>
          </a:bodyPr>
          <a:lstStyle>
            <a:lvl1pPr marL="321983" indent="-321983" algn="l" defTabSz="1287932" rtl="0" eaLnBrk="1" latinLnBrk="0" hangingPunct="1">
              <a:lnSpc>
                <a:spcPct val="90000"/>
              </a:lnSpc>
              <a:spcBef>
                <a:spcPts val="1409"/>
              </a:spcBef>
              <a:buFont typeface="Arial" panose="020B0604020202020204" pitchFamily="34" charset="0"/>
              <a:buChar char="•"/>
              <a:defRPr sz="3944" kern="1200">
                <a:solidFill>
                  <a:schemeClr val="tx1"/>
                </a:solidFill>
                <a:latin typeface="+mn-lt"/>
                <a:ea typeface="+mn-ea"/>
                <a:cs typeface="+mn-cs"/>
              </a:defRPr>
            </a:lvl1pPr>
            <a:lvl2pPr marL="965949" indent="-321983" algn="l" defTabSz="1287932" rtl="0" eaLnBrk="1" latinLnBrk="0" hangingPunct="1">
              <a:lnSpc>
                <a:spcPct val="90000"/>
              </a:lnSpc>
              <a:spcBef>
                <a:spcPts val="704"/>
              </a:spcBef>
              <a:buFont typeface="Arial" panose="020B0604020202020204" pitchFamily="34" charset="0"/>
              <a:buChar char="•"/>
              <a:defRPr sz="3380" kern="1200">
                <a:solidFill>
                  <a:schemeClr val="tx1"/>
                </a:solidFill>
                <a:latin typeface="+mn-lt"/>
                <a:ea typeface="+mn-ea"/>
                <a:cs typeface="+mn-cs"/>
              </a:defRPr>
            </a:lvl2pPr>
            <a:lvl3pPr marL="1609916" indent="-321983" algn="l" defTabSz="1287932" rtl="0" eaLnBrk="1" latinLnBrk="0" hangingPunct="1">
              <a:lnSpc>
                <a:spcPct val="90000"/>
              </a:lnSpc>
              <a:spcBef>
                <a:spcPts val="704"/>
              </a:spcBef>
              <a:buFont typeface="Arial" panose="020B0604020202020204" pitchFamily="34" charset="0"/>
              <a:buChar char="•"/>
              <a:defRPr sz="2817" kern="1200">
                <a:solidFill>
                  <a:schemeClr val="tx1"/>
                </a:solidFill>
                <a:latin typeface="+mn-lt"/>
                <a:ea typeface="+mn-ea"/>
                <a:cs typeface="+mn-cs"/>
              </a:defRPr>
            </a:lvl3pPr>
            <a:lvl4pPr marL="2253882"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4pPr>
            <a:lvl5pPr marL="2897848"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5pPr>
            <a:lvl6pPr marL="3541814"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6pPr>
            <a:lvl7pPr marL="4185780"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7pPr>
            <a:lvl8pPr marL="4829747"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8pPr>
            <a:lvl9pPr marL="5473713"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9pPr>
          </a:lstStyle>
          <a:p>
            <a:pPr marL="0" indent="0" algn="ctr" defTabSz="885711">
              <a:spcBef>
                <a:spcPts val="969"/>
              </a:spcBef>
              <a:buNone/>
            </a:pPr>
            <a:r>
              <a:rPr lang="en-GB" sz="3301">
                <a:solidFill>
                  <a:srgbClr val="44546A"/>
                </a:solidFill>
                <a:latin typeface="Avenir Next LT Pro"/>
              </a:rPr>
              <a:t>Health Protection Update</a:t>
            </a:r>
          </a:p>
          <a:p>
            <a:pPr marL="0" indent="0" algn="ctr" defTabSz="885711">
              <a:spcBef>
                <a:spcPts val="969"/>
              </a:spcBef>
              <a:buNone/>
            </a:pPr>
            <a:endParaRPr lang="en-GB" sz="3301">
              <a:solidFill>
                <a:srgbClr val="44546A"/>
              </a:solidFill>
              <a:latin typeface="Avenir Next LT Pro"/>
            </a:endParaRPr>
          </a:p>
        </p:txBody>
      </p:sp>
    </p:spTree>
    <p:extLst>
      <p:ext uri="{BB962C8B-B14F-4D97-AF65-F5344CB8AC3E}">
        <p14:creationId xmlns:p14="http://schemas.microsoft.com/office/powerpoint/2010/main" val="395739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3D742C-E3EA-F84E-DDEC-D8D18119543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6AF932B-95A3-018F-C471-8F4F07B775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alphaModFix amt="9000"/>
            <a:extLst>
              <a:ext uri="{28A0092B-C50C-407E-A947-70E740481C1C}">
                <a14:useLocalDpi xmlns:a14="http://schemas.microsoft.com/office/drawing/2010/main" val="0"/>
              </a:ext>
            </a:extLst>
          </a:blip>
          <a:srcRect l="539" t="1324" r="926" b="1"/>
          <a:stretch>
            <a:fillRect/>
          </a:stretch>
        </p:blipFill>
        <p:spPr>
          <a:xfrm>
            <a:off x="188934" y="0"/>
            <a:ext cx="11811474" cy="4201459"/>
          </a:xfrm>
          <a:prstGeom prst="rect">
            <a:avLst/>
          </a:prstGeom>
        </p:spPr>
      </p:pic>
      <p:pic>
        <p:nvPicPr>
          <p:cNvPr id="4" name="Picture 3">
            <a:extLst>
              <a:ext uri="{FF2B5EF4-FFF2-40B4-BE49-F238E27FC236}">
                <a16:creationId xmlns:a16="http://schemas.microsoft.com/office/drawing/2014/main" id="{67E8DFEA-9367-FEA1-FA80-EB00A733EE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80105" y="98353"/>
            <a:ext cx="727298" cy="747786"/>
          </a:xfrm>
          <a:prstGeom prst="rect">
            <a:avLst/>
          </a:prstGeom>
          <a:noFill/>
          <a:ln w="28575">
            <a:noFill/>
          </a:ln>
        </p:spPr>
      </p:pic>
      <p:sp>
        <p:nvSpPr>
          <p:cNvPr id="5" name="TextBox 4">
            <a:extLst>
              <a:ext uri="{FF2B5EF4-FFF2-40B4-BE49-F238E27FC236}">
                <a16:creationId xmlns:a16="http://schemas.microsoft.com/office/drawing/2014/main" id="{BC8B60AB-C3B2-580B-BAB1-287DFF7F1C0A}"/>
              </a:ext>
            </a:extLst>
          </p:cNvPr>
          <p:cNvSpPr txBox="1"/>
          <p:nvPr/>
        </p:nvSpPr>
        <p:spPr>
          <a:xfrm>
            <a:off x="1028545" y="667111"/>
            <a:ext cx="10151560" cy="1186928"/>
          </a:xfrm>
          <a:prstGeom prst="rect">
            <a:avLst/>
          </a:prstGeom>
          <a:noFill/>
        </p:spPr>
        <p:txBody>
          <a:bodyPr wrap="square" rtlCol="0">
            <a:spAutoFit/>
          </a:bodyPr>
          <a:lstStyle/>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defTabSz="314416"/>
            <a:endParaRPr lang="en-GB" sz="1513">
              <a:solidFill>
                <a:prstClr val="black"/>
              </a:solidFill>
              <a:latin typeface="Avenir Next LT Pro" panose="020B0504020202020204" pitchFamily="34" charset="0"/>
            </a:endParaRPr>
          </a:p>
        </p:txBody>
      </p:sp>
      <p:sp>
        <p:nvSpPr>
          <p:cNvPr id="6" name="Rectangle: Diagonal Corners Rounded 5">
            <a:extLst>
              <a:ext uri="{FF2B5EF4-FFF2-40B4-BE49-F238E27FC236}">
                <a16:creationId xmlns:a16="http://schemas.microsoft.com/office/drawing/2014/main" id="{F5EC6532-085D-8DAE-FA71-A4E55D4435C9}"/>
              </a:ext>
            </a:extLst>
          </p:cNvPr>
          <p:cNvSpPr/>
          <p:nvPr/>
        </p:nvSpPr>
        <p:spPr>
          <a:xfrm>
            <a:off x="461031" y="5701423"/>
            <a:ext cx="11268815" cy="950898"/>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4416"/>
            <a:endParaRPr lang="en-GB" sz="1100">
              <a:solidFill>
                <a:prstClr val="white"/>
              </a:solidFill>
              <a:latin typeface="Calibri" panose="020F0502020204030204"/>
            </a:endParaRPr>
          </a:p>
        </p:txBody>
      </p:sp>
      <p:sp>
        <p:nvSpPr>
          <p:cNvPr id="13" name="Content Placeholder 6">
            <a:extLst>
              <a:ext uri="{FF2B5EF4-FFF2-40B4-BE49-F238E27FC236}">
                <a16:creationId xmlns:a16="http://schemas.microsoft.com/office/drawing/2014/main" id="{69A13DB1-17FF-D624-BFC7-26E6F70C7612}"/>
              </a:ext>
            </a:extLst>
          </p:cNvPr>
          <p:cNvSpPr txBox="1">
            <a:spLocks/>
          </p:cNvSpPr>
          <p:nvPr/>
        </p:nvSpPr>
        <p:spPr>
          <a:xfrm>
            <a:off x="461031" y="5932305"/>
            <a:ext cx="10627935" cy="533134"/>
          </a:xfrm>
          <a:prstGeom prst="rect">
            <a:avLst/>
          </a:prstGeom>
        </p:spPr>
        <p:txBody>
          <a:bodyPr vert="horz" lIns="62881" tIns="31441" rIns="62881" bIns="31441" rtlCol="0" anchor="t">
            <a:normAutofit/>
          </a:bodyPr>
          <a:lstStyle>
            <a:lvl1pPr marL="321983" indent="-321983" algn="l" defTabSz="1287932" rtl="0" eaLnBrk="1" latinLnBrk="0" hangingPunct="1">
              <a:lnSpc>
                <a:spcPct val="90000"/>
              </a:lnSpc>
              <a:spcBef>
                <a:spcPts val="1409"/>
              </a:spcBef>
              <a:buFont typeface="Arial" panose="020B0604020202020204" pitchFamily="34" charset="0"/>
              <a:buChar char="•"/>
              <a:defRPr sz="3944" kern="1200">
                <a:solidFill>
                  <a:schemeClr val="tx1"/>
                </a:solidFill>
                <a:latin typeface="+mn-lt"/>
                <a:ea typeface="+mn-ea"/>
                <a:cs typeface="+mn-cs"/>
              </a:defRPr>
            </a:lvl1pPr>
            <a:lvl2pPr marL="965949" indent="-321983" algn="l" defTabSz="1287932" rtl="0" eaLnBrk="1" latinLnBrk="0" hangingPunct="1">
              <a:lnSpc>
                <a:spcPct val="90000"/>
              </a:lnSpc>
              <a:spcBef>
                <a:spcPts val="704"/>
              </a:spcBef>
              <a:buFont typeface="Arial" panose="020B0604020202020204" pitchFamily="34" charset="0"/>
              <a:buChar char="•"/>
              <a:defRPr sz="3380" kern="1200">
                <a:solidFill>
                  <a:schemeClr val="tx1"/>
                </a:solidFill>
                <a:latin typeface="+mn-lt"/>
                <a:ea typeface="+mn-ea"/>
                <a:cs typeface="+mn-cs"/>
              </a:defRPr>
            </a:lvl2pPr>
            <a:lvl3pPr marL="1609916" indent="-321983" algn="l" defTabSz="1287932" rtl="0" eaLnBrk="1" latinLnBrk="0" hangingPunct="1">
              <a:lnSpc>
                <a:spcPct val="90000"/>
              </a:lnSpc>
              <a:spcBef>
                <a:spcPts val="704"/>
              </a:spcBef>
              <a:buFont typeface="Arial" panose="020B0604020202020204" pitchFamily="34" charset="0"/>
              <a:buChar char="•"/>
              <a:defRPr sz="2817" kern="1200">
                <a:solidFill>
                  <a:schemeClr val="tx1"/>
                </a:solidFill>
                <a:latin typeface="+mn-lt"/>
                <a:ea typeface="+mn-ea"/>
                <a:cs typeface="+mn-cs"/>
              </a:defRPr>
            </a:lvl3pPr>
            <a:lvl4pPr marL="2253882"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4pPr>
            <a:lvl5pPr marL="2897848"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5pPr>
            <a:lvl6pPr marL="3541814"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6pPr>
            <a:lvl7pPr marL="4185780"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7pPr>
            <a:lvl8pPr marL="4829747"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8pPr>
            <a:lvl9pPr marL="5473713"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9pPr>
          </a:lstStyle>
          <a:p>
            <a:pPr marL="0" indent="0" algn="ctr" defTabSz="885711">
              <a:spcBef>
                <a:spcPts val="969"/>
              </a:spcBef>
              <a:buNone/>
            </a:pPr>
            <a:r>
              <a:rPr lang="en-GB" sz="3301">
                <a:solidFill>
                  <a:srgbClr val="44546A"/>
                </a:solidFill>
                <a:latin typeface="Avenir Next LT Pro"/>
              </a:rPr>
              <a:t>Health Protection Update</a:t>
            </a:r>
          </a:p>
          <a:p>
            <a:pPr marL="0" indent="0" algn="ctr" defTabSz="885711">
              <a:spcBef>
                <a:spcPts val="969"/>
              </a:spcBef>
              <a:buNone/>
            </a:pPr>
            <a:endParaRPr lang="en-GB" sz="3301">
              <a:solidFill>
                <a:srgbClr val="44546A"/>
              </a:solidFill>
              <a:latin typeface="Avenir Next LT Pro"/>
            </a:endParaRPr>
          </a:p>
        </p:txBody>
      </p:sp>
      <p:sp>
        <p:nvSpPr>
          <p:cNvPr id="3" name="TextBox 2">
            <a:extLst>
              <a:ext uri="{FF2B5EF4-FFF2-40B4-BE49-F238E27FC236}">
                <a16:creationId xmlns:a16="http://schemas.microsoft.com/office/drawing/2014/main" id="{86E4F75B-3301-8344-A011-EEECBB97A46B}"/>
              </a:ext>
            </a:extLst>
          </p:cNvPr>
          <p:cNvSpPr txBox="1"/>
          <p:nvPr/>
        </p:nvSpPr>
        <p:spPr>
          <a:xfrm>
            <a:off x="284597" y="846139"/>
            <a:ext cx="11811474" cy="4524315"/>
          </a:xfrm>
          <a:prstGeom prst="rect">
            <a:avLst/>
          </a:prstGeom>
          <a:noFill/>
        </p:spPr>
        <p:txBody>
          <a:bodyPr wrap="square">
            <a:spAutoFit/>
          </a:bodyPr>
          <a:lstStyle/>
          <a:p>
            <a:pPr>
              <a:buNone/>
            </a:pPr>
            <a:r>
              <a:rPr lang="en-GB" sz="1800" b="1" u="sng">
                <a:effectLst/>
                <a:latin typeface="Arial" panose="020B0604020202020204" pitchFamily="34" charset="0"/>
                <a:ea typeface="Aptos" panose="020B0004020202020204" pitchFamily="34" charset="0"/>
                <a:cs typeface="Aptos" panose="020B0004020202020204" pitchFamily="34" charset="0"/>
              </a:rPr>
              <a:t>Farm visits and ticks</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While farm visits are enjoyable and educational, they carry a risk of infection from animals or the environment. </a:t>
            </a:r>
            <a:r>
              <a:rPr lang="en-GB" sz="1800" b="1"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5"/>
              </a:rPr>
              <a:t>How to have a fun and healthy farm visit with the family – UK Health Security Agency</a:t>
            </a:r>
            <a:r>
              <a:rPr lang="en-GB" sz="1800">
                <a:effectLst/>
                <a:latin typeface="Arial" panose="020B0604020202020204" pitchFamily="34" charset="0"/>
                <a:ea typeface="Aptos" panose="020B0004020202020204" pitchFamily="34" charset="0"/>
                <a:cs typeface="Aptos" panose="020B0004020202020204" pitchFamily="34" charset="0"/>
              </a:rPr>
              <a:t> sets out clear, practical advice for example on handwashing, and food hygiene, as well as what to do if symptoms develop after a visit.</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rial" panose="020B0604020202020204" pitchFamily="34" charset="0"/>
                <a:ea typeface="Aptos" panose="020B0004020202020204" pitchFamily="34" charset="0"/>
                <a:cs typeface="Aptos" panose="020B0004020202020204" pitchFamily="34" charset="0"/>
              </a:rPr>
              <a:t>The UKHSA farm visits toolkit has been updated and there are social assets there to be used in your setting if appropriate </a:t>
            </a:r>
            <a:r>
              <a:rPr lang="en-GB" sz="1800" b="1"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6"/>
              </a:rPr>
              <a:t>Farm visits - Google Drive</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UKHSA encourages everyone to ‘be </a:t>
            </a:r>
            <a:r>
              <a:rPr lang="en-GB" sz="1800" b="1">
                <a:effectLst/>
                <a:latin typeface="Arial" panose="020B0604020202020204" pitchFamily="34" charset="0"/>
                <a:ea typeface="Aptos" panose="020B0004020202020204" pitchFamily="34" charset="0"/>
                <a:cs typeface="Aptos" panose="020B0004020202020204" pitchFamily="34" charset="0"/>
              </a:rPr>
              <a:t>tick aware</a:t>
            </a:r>
            <a:r>
              <a:rPr lang="en-GB" sz="1800">
                <a:effectLst/>
                <a:latin typeface="Arial" panose="020B0604020202020204" pitchFamily="34" charset="0"/>
                <a:ea typeface="Aptos" panose="020B0004020202020204" pitchFamily="34" charset="0"/>
                <a:cs typeface="Aptos" panose="020B0004020202020204" pitchFamily="34" charset="0"/>
              </a:rPr>
              <a:t>’.</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A tick is a tiny spider-like creature that lives on animals such as sheep or deer. The main tick feeding season is late spring, early summer and autumn, when they can bite if you are walking through a tick infested area. Ticks can also be carried home by pets and dogs. Some ticks can pass on the bacteria that causes Lyme disease.</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effectLst/>
                <a:latin typeface="Arial" panose="020B06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rial" panose="020B0604020202020204" pitchFamily="34" charset="0"/>
                <a:ea typeface="Aptos" panose="020B0004020202020204" pitchFamily="34" charset="0"/>
                <a:cs typeface="Aptos" panose="020B0004020202020204" pitchFamily="34" charset="0"/>
              </a:rPr>
              <a:t>If you have been bitten by a tick please visit </a:t>
            </a:r>
            <a:r>
              <a:rPr lang="en-GB" sz="1800" b="1"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7"/>
              </a:rPr>
              <a:t>NHS.UK</a:t>
            </a:r>
            <a:r>
              <a:rPr lang="en-GB" sz="1800" b="1">
                <a:effectLst/>
                <a:latin typeface="Arial" panose="020B0604020202020204" pitchFamily="34" charset="0"/>
                <a:ea typeface="Aptos" panose="020B0004020202020204" pitchFamily="34" charset="0"/>
                <a:cs typeface="Aptos" panose="020B0004020202020204" pitchFamily="34" charset="0"/>
              </a:rPr>
              <a:t> or the </a:t>
            </a:r>
            <a:r>
              <a:rPr lang="en-GB" sz="1800" b="1"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8"/>
              </a:rPr>
              <a:t>UKHSA Lyme disease page</a:t>
            </a:r>
            <a:r>
              <a:rPr lang="en-GB" sz="1800" b="1">
                <a:effectLst/>
                <a:latin typeface="Arial" panose="020B0604020202020204" pitchFamily="34" charset="0"/>
                <a:ea typeface="Aptos" panose="020B0004020202020204" pitchFamily="34" charset="0"/>
                <a:cs typeface="Aptos" panose="020B0004020202020204" pitchFamily="34" charset="0"/>
              </a:rPr>
              <a:t> for more information.</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rial" panose="020B0604020202020204" pitchFamily="34" charset="0"/>
                <a:ea typeface="Aptos" panose="020B0004020202020204" pitchFamily="34" charset="0"/>
                <a:cs typeface="Aptos" panose="020B0004020202020204" pitchFamily="34" charset="0"/>
              </a:rPr>
              <a:t>Tick resources can be found here </a:t>
            </a:r>
            <a:r>
              <a:rPr lang="en-GB" sz="1800" b="1" u="sng">
                <a:solidFill>
                  <a:srgbClr val="467886"/>
                </a:solidFill>
                <a:effectLst/>
                <a:latin typeface="Arial" panose="020B0604020202020204" pitchFamily="34" charset="0"/>
                <a:ea typeface="Aptos" panose="020B0004020202020204" pitchFamily="34" charset="0"/>
                <a:cs typeface="Aptos" panose="020B0004020202020204" pitchFamily="34" charset="0"/>
                <a:hlinkClick r:id="rId9"/>
              </a:rPr>
              <a:t>Tick awareness and toolkit - GOV.UK</a:t>
            </a:r>
            <a:endParaRPr lang="en-GB" sz="180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31745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40C78F-7FBA-8734-4142-7F3DE3A35B7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5CDE555-C568-3B86-CAAF-FD434A510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alphaModFix amt="9000"/>
            <a:extLst>
              <a:ext uri="{28A0092B-C50C-407E-A947-70E740481C1C}">
                <a14:useLocalDpi xmlns:a14="http://schemas.microsoft.com/office/drawing/2010/main" val="0"/>
              </a:ext>
            </a:extLst>
          </a:blip>
          <a:srcRect l="539" t="1324" r="926" b="1"/>
          <a:stretch>
            <a:fillRect/>
          </a:stretch>
        </p:blipFill>
        <p:spPr>
          <a:xfrm>
            <a:off x="188934" y="0"/>
            <a:ext cx="11811474" cy="4201459"/>
          </a:xfrm>
          <a:prstGeom prst="rect">
            <a:avLst/>
          </a:prstGeom>
        </p:spPr>
      </p:pic>
      <p:pic>
        <p:nvPicPr>
          <p:cNvPr id="4" name="Picture 3">
            <a:extLst>
              <a:ext uri="{FF2B5EF4-FFF2-40B4-BE49-F238E27FC236}">
                <a16:creationId xmlns:a16="http://schemas.microsoft.com/office/drawing/2014/main" id="{6D90D1EE-4AF2-6EF6-620B-C051BFE14C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80105" y="98353"/>
            <a:ext cx="727298" cy="747786"/>
          </a:xfrm>
          <a:prstGeom prst="rect">
            <a:avLst/>
          </a:prstGeom>
          <a:noFill/>
          <a:ln w="28575">
            <a:noFill/>
          </a:ln>
        </p:spPr>
      </p:pic>
      <p:sp>
        <p:nvSpPr>
          <p:cNvPr id="9" name="Content Placeholder 6">
            <a:extLst>
              <a:ext uri="{FF2B5EF4-FFF2-40B4-BE49-F238E27FC236}">
                <a16:creationId xmlns:a16="http://schemas.microsoft.com/office/drawing/2014/main" id="{34B59607-CD00-38A7-3BF9-D6CC83B60A58}"/>
              </a:ext>
            </a:extLst>
          </p:cNvPr>
          <p:cNvSpPr txBox="1">
            <a:spLocks/>
          </p:cNvSpPr>
          <p:nvPr/>
        </p:nvSpPr>
        <p:spPr>
          <a:xfrm>
            <a:off x="780704" y="205679"/>
            <a:ext cx="10627935" cy="533134"/>
          </a:xfrm>
          <a:prstGeom prst="rect">
            <a:avLst/>
          </a:prstGeom>
        </p:spPr>
        <p:txBody>
          <a:bodyPr vert="horz" lIns="62881" tIns="31441" rIns="62881" bIns="31441" rtlCol="0" anchor="t">
            <a:normAutofit/>
          </a:bodyPr>
          <a:lstStyle>
            <a:lvl1pPr marL="321983" indent="-321983" algn="l" defTabSz="1287932" rtl="0" eaLnBrk="1" latinLnBrk="0" hangingPunct="1">
              <a:lnSpc>
                <a:spcPct val="90000"/>
              </a:lnSpc>
              <a:spcBef>
                <a:spcPts val="1409"/>
              </a:spcBef>
              <a:buFont typeface="Arial" panose="020B0604020202020204" pitchFamily="34" charset="0"/>
              <a:buChar char="•"/>
              <a:defRPr sz="3944" kern="1200">
                <a:solidFill>
                  <a:schemeClr val="tx1"/>
                </a:solidFill>
                <a:latin typeface="+mn-lt"/>
                <a:ea typeface="+mn-ea"/>
                <a:cs typeface="+mn-cs"/>
              </a:defRPr>
            </a:lvl1pPr>
            <a:lvl2pPr marL="965949" indent="-321983" algn="l" defTabSz="1287932" rtl="0" eaLnBrk="1" latinLnBrk="0" hangingPunct="1">
              <a:lnSpc>
                <a:spcPct val="90000"/>
              </a:lnSpc>
              <a:spcBef>
                <a:spcPts val="704"/>
              </a:spcBef>
              <a:buFont typeface="Arial" panose="020B0604020202020204" pitchFamily="34" charset="0"/>
              <a:buChar char="•"/>
              <a:defRPr sz="3380" kern="1200">
                <a:solidFill>
                  <a:schemeClr val="tx1"/>
                </a:solidFill>
                <a:latin typeface="+mn-lt"/>
                <a:ea typeface="+mn-ea"/>
                <a:cs typeface="+mn-cs"/>
              </a:defRPr>
            </a:lvl2pPr>
            <a:lvl3pPr marL="1609916" indent="-321983" algn="l" defTabSz="1287932" rtl="0" eaLnBrk="1" latinLnBrk="0" hangingPunct="1">
              <a:lnSpc>
                <a:spcPct val="90000"/>
              </a:lnSpc>
              <a:spcBef>
                <a:spcPts val="704"/>
              </a:spcBef>
              <a:buFont typeface="Arial" panose="020B0604020202020204" pitchFamily="34" charset="0"/>
              <a:buChar char="•"/>
              <a:defRPr sz="2817" kern="1200">
                <a:solidFill>
                  <a:schemeClr val="tx1"/>
                </a:solidFill>
                <a:latin typeface="+mn-lt"/>
                <a:ea typeface="+mn-ea"/>
                <a:cs typeface="+mn-cs"/>
              </a:defRPr>
            </a:lvl3pPr>
            <a:lvl4pPr marL="2253882"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4pPr>
            <a:lvl5pPr marL="2897848"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5pPr>
            <a:lvl6pPr marL="3541814"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6pPr>
            <a:lvl7pPr marL="4185780"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7pPr>
            <a:lvl8pPr marL="4829747"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8pPr>
            <a:lvl9pPr marL="5473713"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9pPr>
          </a:lstStyle>
          <a:p>
            <a:pPr marL="0" indent="0" algn="ctr" defTabSz="885711">
              <a:spcBef>
                <a:spcPts val="969"/>
              </a:spcBef>
              <a:buNone/>
            </a:pPr>
            <a:r>
              <a:rPr lang="en-GB" sz="3300">
                <a:solidFill>
                  <a:srgbClr val="44546A"/>
                </a:solidFill>
                <a:latin typeface="Avenir Next LT Pro"/>
              </a:rPr>
              <a:t>s.175 Audit</a:t>
            </a:r>
            <a:endParaRPr lang="en-US"/>
          </a:p>
          <a:p>
            <a:pPr marL="0" indent="0" algn="ctr" defTabSz="885711">
              <a:spcBef>
                <a:spcPts val="969"/>
              </a:spcBef>
              <a:buNone/>
            </a:pPr>
            <a:endParaRPr lang="en-GB" sz="3301">
              <a:solidFill>
                <a:srgbClr val="44546A"/>
              </a:solidFill>
              <a:latin typeface="Avenir Next LT Pro"/>
            </a:endParaRPr>
          </a:p>
        </p:txBody>
      </p:sp>
      <p:sp>
        <p:nvSpPr>
          <p:cNvPr id="5" name="TextBox 4">
            <a:extLst>
              <a:ext uri="{FF2B5EF4-FFF2-40B4-BE49-F238E27FC236}">
                <a16:creationId xmlns:a16="http://schemas.microsoft.com/office/drawing/2014/main" id="{381B1509-E267-5B86-747A-EE9E14F61011}"/>
              </a:ext>
            </a:extLst>
          </p:cNvPr>
          <p:cNvSpPr txBox="1"/>
          <p:nvPr/>
        </p:nvSpPr>
        <p:spPr>
          <a:xfrm>
            <a:off x="1028545" y="667111"/>
            <a:ext cx="10151560" cy="1186928"/>
          </a:xfrm>
          <a:prstGeom prst="rect">
            <a:avLst/>
          </a:prstGeom>
          <a:noFill/>
        </p:spPr>
        <p:txBody>
          <a:bodyPr wrap="square" rtlCol="0">
            <a:spAutoFit/>
          </a:bodyPr>
          <a:lstStyle/>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defTabSz="314416"/>
            <a:endParaRPr lang="en-GB" sz="1513">
              <a:solidFill>
                <a:prstClr val="black"/>
              </a:solidFill>
              <a:latin typeface="Avenir Next LT Pro" panose="020B0504020202020204" pitchFamily="34" charset="0"/>
            </a:endParaRPr>
          </a:p>
        </p:txBody>
      </p:sp>
      <p:sp>
        <p:nvSpPr>
          <p:cNvPr id="6" name="Rectangle: Diagonal Corners Rounded 5">
            <a:extLst>
              <a:ext uri="{FF2B5EF4-FFF2-40B4-BE49-F238E27FC236}">
                <a16:creationId xmlns:a16="http://schemas.microsoft.com/office/drawing/2014/main" id="{C1CEA64D-4291-D192-1A66-61A08B6495B8}"/>
              </a:ext>
            </a:extLst>
          </p:cNvPr>
          <p:cNvSpPr/>
          <p:nvPr/>
        </p:nvSpPr>
        <p:spPr>
          <a:xfrm>
            <a:off x="461031" y="5701423"/>
            <a:ext cx="11268815" cy="950898"/>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4416"/>
            <a:endParaRPr lang="en-GB" sz="1100">
              <a:solidFill>
                <a:prstClr val="white"/>
              </a:solidFill>
              <a:latin typeface="Calibri" panose="020F0502020204030204"/>
            </a:endParaRPr>
          </a:p>
        </p:txBody>
      </p:sp>
      <p:sp>
        <p:nvSpPr>
          <p:cNvPr id="3" name="TextBox 2">
            <a:extLst>
              <a:ext uri="{FF2B5EF4-FFF2-40B4-BE49-F238E27FC236}">
                <a16:creationId xmlns:a16="http://schemas.microsoft.com/office/drawing/2014/main" id="{40F04BD9-035B-1320-F859-2A77CB96AD59}"/>
              </a:ext>
            </a:extLst>
          </p:cNvPr>
          <p:cNvSpPr txBox="1"/>
          <p:nvPr/>
        </p:nvSpPr>
        <p:spPr>
          <a:xfrm>
            <a:off x="1028545" y="667111"/>
            <a:ext cx="10151560" cy="6449907"/>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If you cannot access your audit and need a copy sent to you that you can complete, contact the team: </a:t>
            </a:r>
            <a:r>
              <a:rPr lang="en-GB" sz="2000">
                <a:latin typeface="Arial" panose="020B0604020202020204" pitchFamily="34" charset="0"/>
                <a:cs typeface="Arial" panose="020B0604020202020204" pitchFamily="34" charset="0"/>
                <a:hlinkClick r:id="rId5"/>
              </a:rPr>
              <a:t>safeguardingineducationteam@bristol.gov.uk</a:t>
            </a:r>
            <a:br>
              <a:rPr lang="en-GB" sz="2000">
                <a:latin typeface="Arial" panose="020B0604020202020204" pitchFamily="34" charset="0"/>
                <a:cs typeface="Arial" panose="020B0604020202020204" pitchFamily="34" charset="0"/>
              </a:rPr>
            </a:br>
            <a:endParaRPr lang="en-GB"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Ensure you have included evidence for each statement to support your RAG rating.</a:t>
            </a:r>
            <a:br>
              <a:rPr lang="en-GB" sz="2000">
                <a:latin typeface="Arial" panose="020B0604020202020204" pitchFamily="34" charset="0"/>
                <a:cs typeface="Arial" panose="020B0604020202020204" pitchFamily="34" charset="0"/>
              </a:rPr>
            </a:br>
            <a:endParaRPr lang="en-GB"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If we have shared a copy with you to work from, put a reminder in your diary to email this when completed to your SET Advisor.</a:t>
            </a:r>
            <a:br>
              <a:rPr lang="en-GB" sz="2000">
                <a:latin typeface="Arial" panose="020B0604020202020204" pitchFamily="34" charset="0"/>
                <a:cs typeface="Arial" panose="020B0604020202020204" pitchFamily="34" charset="0"/>
              </a:rPr>
            </a:br>
            <a:endParaRPr lang="en-GB"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If you can access SharePoint and have been working on a live version, ensure this is up to date </a:t>
            </a:r>
            <a:r>
              <a:rPr lang="en-GB" sz="2000" b="1">
                <a:latin typeface="Arial" panose="020B0604020202020204" pitchFamily="34" charset="0"/>
                <a:cs typeface="Arial" panose="020B0604020202020204" pitchFamily="34" charset="0"/>
              </a:rPr>
              <a:t>by the end of term 6.</a:t>
            </a:r>
            <a:br>
              <a:rPr lang="en-GB" sz="2000">
                <a:latin typeface="Arial" panose="020B0604020202020204" pitchFamily="34" charset="0"/>
                <a:cs typeface="Arial" panose="020B0604020202020204" pitchFamily="34" charset="0"/>
              </a:rPr>
            </a:br>
            <a:endParaRPr lang="en-GB"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Ensure you have shared a copy with your governance, and they have commented and signed the relevant page </a:t>
            </a:r>
            <a:r>
              <a:rPr lang="en-GB" sz="2000" b="1">
                <a:latin typeface="Arial" panose="020B0604020202020204" pitchFamily="34" charset="0"/>
                <a:cs typeface="Arial" panose="020B0604020202020204" pitchFamily="34" charset="0"/>
              </a:rPr>
              <a:t>by the end of term 6.</a:t>
            </a:r>
            <a:br>
              <a:rPr lang="en-GB"/>
            </a:br>
            <a:endParaRPr lang="en-GB"/>
          </a:p>
          <a:p>
            <a:pPr marR="0" lvl="0" algn="l" defTabSz="1219170" rtl="0" eaLnBrk="1" fontAlgn="auto" latinLnBrk="0" hangingPunct="1">
              <a:lnSpc>
                <a:spcPct val="100000"/>
              </a:lnSpc>
              <a:spcBef>
                <a:spcPts val="0"/>
              </a:spcBef>
              <a:spcAft>
                <a:spcPts val="0"/>
              </a:spcAft>
              <a:buClrTx/>
              <a:buSzTx/>
              <a:tabLst/>
              <a:defRPr/>
            </a:pPr>
            <a:endParaRPr kumimoji="0" lang="en-GB" sz="2800" b="1" i="0" u="none" strike="noStrike" kern="1200" cap="none" spc="0" normalizeH="0" baseline="0" noProof="0">
              <a:ln>
                <a:noFill/>
              </a:ln>
              <a:solidFill>
                <a:srgbClr val="FF0000"/>
              </a:solidFill>
              <a:effectLst/>
              <a:uLnTx/>
              <a:uFillTx/>
              <a:latin typeface="Magneto" panose="020F0502020204030204" pitchFamily="82" charset="0"/>
              <a:ea typeface="Calibri"/>
              <a:cs typeface="Calibri"/>
            </a:endParaRPr>
          </a:p>
          <a:p>
            <a:pPr marR="0" lvl="0" algn="l" defTabSz="1219170" rtl="0" eaLnBrk="1" fontAlgn="auto" latinLnBrk="0" hangingPunct="1">
              <a:lnSpc>
                <a:spcPct val="100000"/>
              </a:lnSpc>
              <a:spcBef>
                <a:spcPts val="0"/>
              </a:spcBef>
              <a:spcAft>
                <a:spcPts val="0"/>
              </a:spcAft>
              <a:buClrTx/>
              <a:buSzTx/>
              <a:tabLst/>
              <a:defRPr/>
            </a:pPr>
            <a:endParaRPr lang="en-GB" sz="2800" b="1">
              <a:solidFill>
                <a:srgbClr val="FF0000"/>
              </a:solidFill>
              <a:latin typeface="Magneto" panose="020F0502020204030204" pitchFamily="82" charset="0"/>
              <a:ea typeface="Calibri"/>
              <a:cs typeface="Calibri"/>
            </a:endParaRP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3600" b="1" i="0" u="none" strike="noStrike" kern="1200" cap="none" spc="0" normalizeH="0" baseline="0" noProof="0">
                <a:ln>
                  <a:noFill/>
                </a:ln>
                <a:effectLst/>
                <a:uLnTx/>
                <a:uFillTx/>
                <a:latin typeface="Rockwell" panose="02060603020205020403" pitchFamily="18" charset="0"/>
                <a:ea typeface="Calibri"/>
                <a:cs typeface="Calibri"/>
              </a:rPr>
              <a:t>DEADLINE 31</a:t>
            </a:r>
            <a:r>
              <a:rPr kumimoji="0" lang="en-GB" sz="3600" b="1" i="0" u="none" strike="noStrike" kern="1200" cap="none" spc="0" normalizeH="0" baseline="30000" noProof="0">
                <a:ln>
                  <a:noFill/>
                </a:ln>
                <a:effectLst/>
                <a:uLnTx/>
                <a:uFillTx/>
                <a:latin typeface="Rockwell" panose="02060603020205020403" pitchFamily="18" charset="0"/>
                <a:ea typeface="Calibri"/>
                <a:cs typeface="Calibri"/>
              </a:rPr>
              <a:t>ST</a:t>
            </a:r>
            <a:r>
              <a:rPr kumimoji="0" lang="en-GB" sz="3600" b="1" i="0" u="none" strike="noStrike" kern="1200" cap="none" spc="0" normalizeH="0" baseline="0" noProof="0">
                <a:ln>
                  <a:noFill/>
                </a:ln>
                <a:effectLst/>
                <a:uLnTx/>
                <a:uFillTx/>
                <a:latin typeface="Rockwell" panose="02060603020205020403" pitchFamily="18" charset="0"/>
                <a:ea typeface="Calibri"/>
                <a:cs typeface="Calibri"/>
              </a:rPr>
              <a:t> JULY 2026 </a:t>
            </a:r>
          </a:p>
          <a:p>
            <a:pPr marL="457200" marR="0" lvl="0" indent="-45720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a:ln>
                <a:noFill/>
              </a:ln>
              <a:solidFill>
                <a:prstClr val="black"/>
              </a:solidFill>
              <a:effectLst/>
              <a:uLnTx/>
              <a:uFillTx/>
              <a:latin typeface="Arial"/>
              <a:ea typeface="Calibri"/>
              <a:cs typeface="Calibri"/>
            </a:endParaRPr>
          </a:p>
          <a:p>
            <a:pPr defTabSz="314416"/>
            <a:endParaRPr lang="en-GB" sz="1513">
              <a:solidFill>
                <a:prstClr val="black"/>
              </a:solidFill>
              <a:latin typeface="Avenir Next LT Pro" panose="020B0504020202020204" pitchFamily="34" charset="0"/>
            </a:endParaRPr>
          </a:p>
        </p:txBody>
      </p:sp>
      <p:sp>
        <p:nvSpPr>
          <p:cNvPr id="7" name="TextBox 6">
            <a:extLst>
              <a:ext uri="{FF2B5EF4-FFF2-40B4-BE49-F238E27FC236}">
                <a16:creationId xmlns:a16="http://schemas.microsoft.com/office/drawing/2014/main" id="{AB550183-43B7-6B2A-0719-9D2EB46F745C}"/>
              </a:ext>
            </a:extLst>
          </p:cNvPr>
          <p:cNvSpPr txBox="1"/>
          <p:nvPr/>
        </p:nvSpPr>
        <p:spPr>
          <a:xfrm>
            <a:off x="375488" y="1228871"/>
            <a:ext cx="1119638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latin typeface="Arial"/>
              <a:ea typeface="Calibri"/>
              <a:cs typeface="Arial"/>
            </a:endParaRPr>
          </a:p>
          <a:p>
            <a:endParaRPr lang="en-GB">
              <a:ea typeface="Calibri"/>
              <a:cs typeface="Calibri"/>
            </a:endParaRPr>
          </a:p>
          <a:p>
            <a:endParaRPr lang="en-GB">
              <a:ea typeface="Calibri"/>
              <a:cs typeface="Calibri"/>
            </a:endParaRPr>
          </a:p>
        </p:txBody>
      </p:sp>
    </p:spTree>
    <p:extLst>
      <p:ext uri="{BB962C8B-B14F-4D97-AF65-F5344CB8AC3E}">
        <p14:creationId xmlns:p14="http://schemas.microsoft.com/office/powerpoint/2010/main" val="2401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4F117-02F2-E478-F34A-C62DFF94D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C26A7-5D9F-F0F5-F392-976DCF270649}"/>
              </a:ext>
            </a:extLst>
          </p:cNvPr>
          <p:cNvSpPr>
            <a:spLocks noGrp="1"/>
          </p:cNvSpPr>
          <p:nvPr>
            <p:ph type="title"/>
          </p:nvPr>
        </p:nvSpPr>
        <p:spPr/>
        <p:txBody>
          <a:bodyPr lIns="91440" tIns="45720" rIns="91440" bIns="45720" anchor="t"/>
          <a:lstStyle/>
          <a:p>
            <a:r>
              <a:rPr lang="en-GB" sz="6000" b="1"/>
              <a:t>Sleep –updates from Sept 2026</a:t>
            </a:r>
          </a:p>
        </p:txBody>
      </p:sp>
      <p:sp>
        <p:nvSpPr>
          <p:cNvPr id="3" name="Subtitle 2">
            <a:extLst>
              <a:ext uri="{FF2B5EF4-FFF2-40B4-BE49-F238E27FC236}">
                <a16:creationId xmlns:a16="http://schemas.microsoft.com/office/drawing/2014/main" id="{12D52537-B11B-ACBD-7E97-513DA5ECC1D4}"/>
              </a:ext>
            </a:extLst>
          </p:cNvPr>
          <p:cNvSpPr>
            <a:spLocks noGrp="1"/>
          </p:cNvSpPr>
          <p:nvPr>
            <p:ph idx="1"/>
          </p:nvPr>
        </p:nvSpPr>
        <p:spPr/>
        <p:txBody>
          <a:bodyPr lIns="91440" tIns="45720" rIns="91440" bIns="45720" anchor="t"/>
          <a:lstStyle/>
          <a:p>
            <a:pPr algn="l"/>
            <a:r>
              <a:rPr lang="en-GB" sz="1900">
                <a:solidFill>
                  <a:schemeClr val="tx1"/>
                </a:solidFill>
                <a:latin typeface="Arial"/>
                <a:ea typeface="Calibri"/>
                <a:cs typeface="Arial"/>
              </a:rPr>
              <a:t>•</a:t>
            </a:r>
            <a:r>
              <a:rPr lang="en-GB" sz="1900">
                <a:solidFill>
                  <a:schemeClr val="tx1"/>
                </a:solidFill>
                <a:latin typeface="Aptos"/>
                <a:ea typeface="Calibri"/>
                <a:cs typeface="Arial"/>
              </a:rPr>
              <a:t>Government plans to amend the EYFS Statutory Framework to strengthen safeguarding requirements for sleeping arrangements.</a:t>
            </a:r>
            <a:endParaRPr lang="en-GB" sz="2800">
              <a:solidFill>
                <a:schemeClr val="tx1"/>
              </a:solidFill>
              <a:latin typeface="Arial"/>
              <a:ea typeface="Calibri"/>
              <a:cs typeface="Arial"/>
            </a:endParaRPr>
          </a:p>
          <a:p>
            <a:pPr algn="l"/>
            <a:r>
              <a:rPr lang="en-GB" sz="1900">
                <a:solidFill>
                  <a:schemeClr val="tx1"/>
                </a:solidFill>
                <a:latin typeface="Arial"/>
                <a:ea typeface="Calibri"/>
                <a:cs typeface="Arial"/>
              </a:rPr>
              <a:t>•</a:t>
            </a:r>
            <a:r>
              <a:rPr lang="en-GB" sz="1900">
                <a:solidFill>
                  <a:schemeClr val="tx1"/>
                </a:solidFill>
                <a:latin typeface="Aptos"/>
                <a:ea typeface="Calibri"/>
                <a:cs typeface="Arial"/>
              </a:rPr>
              <a:t>Subject to parliamentary process, these updates would come into force September 2026. </a:t>
            </a:r>
            <a:endParaRPr lang="en-GB">
              <a:ea typeface="Calibri"/>
              <a:cs typeface="Calibri"/>
            </a:endParaRPr>
          </a:p>
          <a:p>
            <a:pPr algn="l"/>
            <a:r>
              <a:rPr lang="en-GB" sz="1900">
                <a:solidFill>
                  <a:schemeClr val="tx1"/>
                </a:solidFill>
                <a:latin typeface="Arial"/>
                <a:ea typeface="Calibri"/>
                <a:cs typeface="Arial"/>
              </a:rPr>
              <a:t>•</a:t>
            </a:r>
            <a:r>
              <a:rPr lang="en-GB" sz="1900">
                <a:solidFill>
                  <a:schemeClr val="tx1"/>
                </a:solidFill>
                <a:latin typeface="Aptos"/>
                <a:ea typeface="Calibri"/>
                <a:cs typeface="Arial"/>
              </a:rPr>
              <a:t>Follows the deaths of Genevieve Meehan and Noah Sibanda due to unsafe sleeping practice and management</a:t>
            </a:r>
            <a:endParaRPr lang="en-GB">
              <a:ea typeface="Calibri"/>
              <a:cs typeface="Calibri"/>
            </a:endParaRPr>
          </a:p>
          <a:p>
            <a:pPr algn="l"/>
            <a:r>
              <a:rPr lang="en-GB" sz="1900">
                <a:solidFill>
                  <a:schemeClr val="tx1"/>
                </a:solidFill>
                <a:latin typeface="Arial"/>
                <a:ea typeface="Calibri"/>
                <a:cs typeface="Arial"/>
              </a:rPr>
              <a:t>•</a:t>
            </a:r>
            <a:r>
              <a:rPr lang="en-GB" sz="1900">
                <a:solidFill>
                  <a:schemeClr val="tx1"/>
                </a:solidFill>
                <a:latin typeface="Aptos"/>
                <a:ea typeface="Calibri"/>
                <a:cs typeface="Arial"/>
              </a:rPr>
              <a:t>Early Education Minister Olivia Bailey states ‘</a:t>
            </a:r>
            <a:r>
              <a:rPr lang="en-GB" sz="1900" i="1">
                <a:solidFill>
                  <a:schemeClr val="tx1"/>
                </a:solidFill>
                <a:latin typeface="Aptos"/>
                <a:ea typeface="Calibri"/>
                <a:cs typeface="Arial"/>
              </a:rPr>
              <a:t>It is already expected that early years providers must put children down safely to sleep. All early years providers are required to meet the safer sleep requirements set out in the EYFS statutory framework, which currently links to the NHS safer sleep guidance</a:t>
            </a:r>
            <a:r>
              <a:rPr lang="en-GB" sz="1900">
                <a:solidFill>
                  <a:schemeClr val="tx1"/>
                </a:solidFill>
                <a:latin typeface="Aptos"/>
                <a:ea typeface="Calibri"/>
                <a:cs typeface="Arial"/>
              </a:rPr>
              <a:t>.’ she is ‘</a:t>
            </a:r>
            <a:r>
              <a:rPr lang="en-GB" sz="1900" i="1">
                <a:solidFill>
                  <a:schemeClr val="tx1"/>
                </a:solidFill>
                <a:latin typeface="Aptos"/>
                <a:ea typeface="Calibri"/>
                <a:cs typeface="Arial"/>
              </a:rPr>
              <a:t>updating the wording in the EYFS framework so that requirements around safer sleep are set out directly within the framework itself</a:t>
            </a:r>
            <a:r>
              <a:rPr lang="en-GB" sz="1900">
                <a:solidFill>
                  <a:schemeClr val="tx1"/>
                </a:solidFill>
                <a:latin typeface="Aptos"/>
                <a:ea typeface="Calibri"/>
                <a:cs typeface="Arial"/>
              </a:rPr>
              <a:t>’.</a:t>
            </a:r>
            <a:endParaRPr lang="en-GB">
              <a:solidFill>
                <a:schemeClr val="tx1"/>
              </a:solidFill>
              <a:ea typeface="Calibri"/>
              <a:cs typeface="Calibri"/>
            </a:endParaRPr>
          </a:p>
          <a:p>
            <a:pPr algn="l"/>
            <a:r>
              <a:rPr lang="en-GB" sz="1900">
                <a:solidFill>
                  <a:schemeClr val="tx1"/>
                </a:solidFill>
                <a:latin typeface="Arial"/>
                <a:ea typeface="Calibri"/>
                <a:cs typeface="Arial"/>
              </a:rPr>
              <a:t>•</a:t>
            </a:r>
            <a:r>
              <a:rPr lang="en-GB" sz="1900">
                <a:solidFill>
                  <a:schemeClr val="tx1"/>
                </a:solidFill>
                <a:latin typeface="Aptos"/>
                <a:ea typeface="Calibri"/>
                <a:cs typeface="Arial"/>
              </a:rPr>
              <a:t>Updated info has had input from the Lullaby Trust, medical experts and Ofsted</a:t>
            </a:r>
            <a:endParaRPr lang="en-GB">
              <a:solidFill>
                <a:schemeClr val="tx1"/>
              </a:solidFill>
              <a:ea typeface="Calibri"/>
              <a:cs typeface="Calibri"/>
            </a:endParaRPr>
          </a:p>
          <a:p>
            <a:pPr marL="171450" indent="-171450" algn="l">
              <a:buChar char="•"/>
            </a:pPr>
            <a:endParaRPr lang="en-GB" sz="2800">
              <a:solidFill>
                <a:schemeClr val="tx1"/>
              </a:solidFill>
              <a:latin typeface="Arial"/>
              <a:ea typeface="Calibri"/>
              <a:cs typeface="Arial"/>
            </a:endParaRPr>
          </a:p>
        </p:txBody>
      </p:sp>
    </p:spTree>
    <p:extLst>
      <p:ext uri="{BB962C8B-B14F-4D97-AF65-F5344CB8AC3E}">
        <p14:creationId xmlns:p14="http://schemas.microsoft.com/office/powerpoint/2010/main" val="14890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1245-3901-5398-20CC-354F17596451}"/>
              </a:ext>
            </a:extLst>
          </p:cNvPr>
          <p:cNvSpPr>
            <a:spLocks noGrp="1"/>
          </p:cNvSpPr>
          <p:nvPr>
            <p:ph type="title"/>
          </p:nvPr>
        </p:nvSpPr>
        <p:spPr>
          <a:xfrm>
            <a:off x="142568" y="274638"/>
            <a:ext cx="9200673" cy="1186132"/>
          </a:xfrm>
        </p:spPr>
        <p:txBody>
          <a:bodyPr lIns="91440" tIns="45720" rIns="91440" bIns="45720" anchor="t"/>
          <a:lstStyle/>
          <a:p>
            <a:r>
              <a:rPr lang="en-GB" sz="6600" b="1">
                <a:ea typeface="Calibri"/>
                <a:cs typeface="Calibri"/>
              </a:rPr>
              <a:t>Proposed</a:t>
            </a:r>
            <a:r>
              <a:rPr lang="en-GB" b="1">
                <a:ea typeface="Calibri"/>
                <a:cs typeface="Calibri"/>
              </a:rPr>
              <a:t> </a:t>
            </a:r>
            <a:r>
              <a:rPr lang="en-GB" sz="6600" b="1">
                <a:ea typeface="Calibri"/>
                <a:cs typeface="Calibri"/>
              </a:rPr>
              <a:t>updated detail:</a:t>
            </a:r>
          </a:p>
        </p:txBody>
      </p:sp>
      <p:sp>
        <p:nvSpPr>
          <p:cNvPr id="3" name="Subtitle 2">
            <a:extLst>
              <a:ext uri="{FF2B5EF4-FFF2-40B4-BE49-F238E27FC236}">
                <a16:creationId xmlns:a16="http://schemas.microsoft.com/office/drawing/2014/main" id="{BC499DEE-550D-A83D-E1B4-6558EE63CB87}"/>
              </a:ext>
            </a:extLst>
          </p:cNvPr>
          <p:cNvSpPr>
            <a:spLocks noGrp="1"/>
          </p:cNvSpPr>
          <p:nvPr>
            <p:ph idx="1"/>
          </p:nvPr>
        </p:nvSpPr>
        <p:spPr>
          <a:xfrm>
            <a:off x="265471" y="1378980"/>
            <a:ext cx="10972800" cy="4882382"/>
          </a:xfrm>
        </p:spPr>
        <p:txBody>
          <a:bodyPr lIns="91440" tIns="45720" rIns="91440" bIns="45720" anchor="t"/>
          <a:lstStyle/>
          <a:p>
            <a:pPr>
              <a:buNone/>
            </a:pPr>
            <a:r>
              <a:rPr lang="en-GB" sz="1800">
                <a:latin typeface="Arial"/>
                <a:ea typeface="Calibri"/>
                <a:cs typeface="Arial"/>
              </a:rPr>
              <a:t>•</a:t>
            </a:r>
            <a:r>
              <a:rPr lang="en-GB" sz="1800">
                <a:latin typeface="Aptos"/>
                <a:ea typeface="Calibri"/>
                <a:cs typeface="Calibri"/>
              </a:rPr>
              <a:t>Babies and children must be placed down to sleep safely. </a:t>
            </a:r>
            <a:endParaRPr lang="en-US"/>
          </a:p>
          <a:p>
            <a:pPr>
              <a:buNone/>
            </a:pPr>
            <a:r>
              <a:rPr lang="en-GB" sz="1800" b="1">
                <a:latin typeface="Aptos"/>
                <a:ea typeface="Calibri"/>
                <a:cs typeface="Calibri"/>
              </a:rPr>
              <a:t>For children under two years old, providers must ensure that:</a:t>
            </a:r>
            <a:endParaRPr lang="en-GB"/>
          </a:p>
          <a:p>
            <a:pPr>
              <a:buNone/>
            </a:pPr>
            <a:r>
              <a:rPr lang="en-GB" sz="1800">
                <a:latin typeface="Arial"/>
                <a:ea typeface="Calibri"/>
                <a:cs typeface="Arial"/>
              </a:rPr>
              <a:t>•</a:t>
            </a:r>
            <a:r>
              <a:rPr lang="en-GB" sz="1800">
                <a:latin typeface="Aptos"/>
                <a:ea typeface="Calibri"/>
                <a:cs typeface="Calibri"/>
              </a:rPr>
              <a:t>Children are placed down on their back in their own separate sleep space on a firm flat surface such as a cot, bed or mattress on the floor. Babies aged one year and under must only be placed to sleep in a cot. </a:t>
            </a:r>
            <a:endParaRPr lang="en-GB"/>
          </a:p>
          <a:p>
            <a:pPr>
              <a:buNone/>
            </a:pPr>
            <a:r>
              <a:rPr lang="en-GB" sz="1800">
                <a:latin typeface="Arial"/>
                <a:ea typeface="Calibri"/>
                <a:cs typeface="Arial"/>
              </a:rPr>
              <a:t>•</a:t>
            </a:r>
            <a:r>
              <a:rPr lang="en-GB" sz="1800">
                <a:latin typeface="Aptos"/>
                <a:ea typeface="Calibri"/>
                <a:cs typeface="Calibri"/>
              </a:rPr>
              <a:t>Sleep spaces should only contain a firm, flat, waterproof mattress and lightweight bedding which is firmly tucked in around the child below their shoulders to prevent head covering. Alternatively, a well fitted baby sleep bag may be used. Check the manufacturer recommendations before using a baby sleep bag.</a:t>
            </a:r>
            <a:endParaRPr lang="en-GB"/>
          </a:p>
          <a:p>
            <a:pPr>
              <a:buNone/>
            </a:pPr>
            <a:r>
              <a:rPr lang="en-GB" sz="1800">
                <a:latin typeface="Arial"/>
                <a:ea typeface="Calibri"/>
                <a:cs typeface="Arial"/>
              </a:rPr>
              <a:t>•</a:t>
            </a:r>
            <a:r>
              <a:rPr lang="en-GB" sz="1800">
                <a:latin typeface="Aptos"/>
                <a:ea typeface="Calibri"/>
                <a:cs typeface="Calibri"/>
              </a:rPr>
              <a:t>Where blankets are used, the child is placed feet-to-foot at the bottom of the cot, with blankets tucked in.</a:t>
            </a:r>
            <a:endParaRPr lang="en-GB"/>
          </a:p>
          <a:p>
            <a:pPr>
              <a:buNone/>
            </a:pPr>
            <a:r>
              <a:rPr lang="en-GB" sz="1800">
                <a:latin typeface="Arial"/>
                <a:ea typeface="Calibri"/>
                <a:cs typeface="Arial"/>
              </a:rPr>
              <a:t>•</a:t>
            </a:r>
            <a:r>
              <a:rPr lang="en-GB" sz="1800">
                <a:latin typeface="Aptos"/>
                <a:ea typeface="Calibri"/>
                <a:cs typeface="Calibri"/>
              </a:rPr>
              <a:t>Cots must not contain extra items such as toys, pillows, extra blankets, bumpers, wedges or straps.</a:t>
            </a:r>
            <a:endParaRPr lang="en-GB"/>
          </a:p>
          <a:p>
            <a:pPr>
              <a:buNone/>
            </a:pPr>
            <a:r>
              <a:rPr lang="en-GB" sz="1800">
                <a:latin typeface="Arial"/>
                <a:ea typeface="Calibri"/>
                <a:cs typeface="Arial"/>
              </a:rPr>
              <a:t>•</a:t>
            </a:r>
            <a:r>
              <a:rPr lang="en-GB" sz="1800">
                <a:latin typeface="Aptos"/>
                <a:ea typeface="Calibri"/>
                <a:cs typeface="Calibri"/>
              </a:rPr>
              <a:t>Children should not get too hot or cold. The recommended room temperature for babies is 16 – 20˚C.</a:t>
            </a:r>
            <a:endParaRPr lang="en-GB"/>
          </a:p>
          <a:p>
            <a:pPr>
              <a:buNone/>
            </a:pPr>
            <a:r>
              <a:rPr lang="en-GB" sz="1800">
                <a:latin typeface="Arial"/>
                <a:ea typeface="Calibri"/>
                <a:cs typeface="Arial"/>
              </a:rPr>
              <a:t>•</a:t>
            </a:r>
            <a:r>
              <a:rPr lang="en-GB" sz="1800">
                <a:latin typeface="Aptos"/>
                <a:ea typeface="Calibri"/>
                <a:cs typeface="Calibri"/>
              </a:rPr>
              <a:t>Children’s heads are not covered.</a:t>
            </a:r>
            <a:endParaRPr lang="en-GB"/>
          </a:p>
          <a:p>
            <a:pPr>
              <a:buNone/>
            </a:pPr>
            <a:r>
              <a:rPr lang="en-GB" sz="1800">
                <a:latin typeface="Arial"/>
                <a:ea typeface="Calibri"/>
                <a:cs typeface="Arial"/>
              </a:rPr>
              <a:t>•</a:t>
            </a:r>
            <a:r>
              <a:rPr lang="en-GB" sz="1800">
                <a:latin typeface="Aptos"/>
                <a:ea typeface="Calibri"/>
                <a:cs typeface="Calibri"/>
              </a:rPr>
              <a:t>Children under six months of age must always have an adult with them in the same room for every sleep.</a:t>
            </a:r>
            <a:endParaRPr lang="en-GB">
              <a:latin typeface="Calibri"/>
              <a:ea typeface="Calibri"/>
              <a:cs typeface="Calibri"/>
            </a:endParaRPr>
          </a:p>
          <a:p>
            <a:pPr>
              <a:buNone/>
            </a:pPr>
            <a:r>
              <a:rPr lang="en-GB" sz="1800">
                <a:latin typeface="Aptos"/>
                <a:ea typeface="Calibri"/>
                <a:cs typeface="Calibri"/>
              </a:rPr>
              <a:t> All children must be frequently checked when sleeping.</a:t>
            </a:r>
            <a:endParaRPr lang="en-GB">
              <a:ea typeface="Calibri"/>
              <a:cs typeface="Calibri"/>
            </a:endParaRPr>
          </a:p>
          <a:p>
            <a:pPr>
              <a:buNone/>
            </a:pPr>
            <a:r>
              <a:rPr lang="en-GB" sz="1800">
                <a:latin typeface="Arial"/>
                <a:ea typeface="Calibri"/>
                <a:cs typeface="Arial"/>
              </a:rPr>
              <a:t>•</a:t>
            </a:r>
            <a:r>
              <a:rPr lang="en-GB" sz="1800">
                <a:latin typeface="Aptos"/>
                <a:ea typeface="Calibri"/>
                <a:cs typeface="Calibri"/>
              </a:rPr>
              <a:t>Children are always within sight and hearing of staff when sleeping.</a:t>
            </a:r>
            <a:endParaRPr lang="en-GB"/>
          </a:p>
          <a:p>
            <a:pPr>
              <a:buNone/>
            </a:pPr>
            <a:r>
              <a:rPr lang="en-GB" sz="1800">
                <a:latin typeface="Arial"/>
                <a:ea typeface="Calibri"/>
                <a:cs typeface="Arial"/>
              </a:rPr>
              <a:t>•</a:t>
            </a:r>
            <a:r>
              <a:rPr lang="en-GB" sz="1800">
                <a:latin typeface="Aptos"/>
                <a:ea typeface="Calibri"/>
                <a:cs typeface="Calibri"/>
              </a:rPr>
              <a:t>Providers must ensure that all staff read NHS advice on sudden infant death syndrome (SIDS).</a:t>
            </a:r>
            <a:endParaRPr lang="en-GB"/>
          </a:p>
          <a:p>
            <a:pPr marL="0" indent="0">
              <a:buNone/>
            </a:pPr>
            <a:endParaRPr lang="en-GB" sz="4800" b="1">
              <a:ea typeface="Calibri"/>
              <a:cs typeface="Calibri"/>
            </a:endParaRPr>
          </a:p>
        </p:txBody>
      </p:sp>
      <p:pic>
        <p:nvPicPr>
          <p:cNvPr id="4" name="Picture 3" descr="A baby sleeping on a white sheet&#10;&#10;AI-generated content may be incorrect.">
            <a:extLst>
              <a:ext uri="{FF2B5EF4-FFF2-40B4-BE49-F238E27FC236}">
                <a16:creationId xmlns:a16="http://schemas.microsoft.com/office/drawing/2014/main" id="{4E73FACE-CAD3-D3D0-348E-646B4D63F1F4}"/>
              </a:ext>
            </a:extLst>
          </p:cNvPr>
          <p:cNvPicPr>
            <a:picLocks noChangeAspect="1"/>
          </p:cNvPicPr>
          <p:nvPr/>
        </p:nvPicPr>
        <p:blipFill>
          <a:blip r:embed="rId3"/>
          <a:stretch>
            <a:fillRect/>
          </a:stretch>
        </p:blipFill>
        <p:spPr>
          <a:xfrm>
            <a:off x="9419412" y="1759"/>
            <a:ext cx="2778228" cy="2108098"/>
          </a:xfrm>
          <a:prstGeom prst="rect">
            <a:avLst/>
          </a:prstGeom>
        </p:spPr>
      </p:pic>
    </p:spTree>
    <p:extLst>
      <p:ext uri="{BB962C8B-B14F-4D97-AF65-F5344CB8AC3E}">
        <p14:creationId xmlns:p14="http://schemas.microsoft.com/office/powerpoint/2010/main" val="289187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E983-EA99-6664-7A41-8A0A98F8AF06}"/>
              </a:ext>
            </a:extLst>
          </p:cNvPr>
          <p:cNvSpPr>
            <a:spLocks noGrp="1"/>
          </p:cNvSpPr>
          <p:nvPr>
            <p:ph type="title"/>
          </p:nvPr>
        </p:nvSpPr>
        <p:spPr/>
        <p:txBody>
          <a:bodyPr lIns="91440" tIns="45720" rIns="91440" bIns="45720" anchor="t"/>
          <a:lstStyle/>
          <a:p>
            <a:r>
              <a:rPr lang="en-GB" sz="6600" b="1">
                <a:solidFill>
                  <a:srgbClr val="FF0000"/>
                </a:solidFill>
                <a:latin typeface="Aptos Display"/>
              </a:rPr>
              <a:t>Clarification of the detail:</a:t>
            </a:r>
            <a:endParaRPr lang="en-US" sz="6600" b="1">
              <a:solidFill>
                <a:srgbClr val="FF0000"/>
              </a:solidFill>
              <a:ea typeface="Calibri"/>
              <a:cs typeface="Calibri"/>
            </a:endParaRPr>
          </a:p>
        </p:txBody>
      </p:sp>
      <p:sp>
        <p:nvSpPr>
          <p:cNvPr id="3" name="Content Placeholder 2">
            <a:extLst>
              <a:ext uri="{FF2B5EF4-FFF2-40B4-BE49-F238E27FC236}">
                <a16:creationId xmlns:a16="http://schemas.microsoft.com/office/drawing/2014/main" id="{A34688B1-A8DE-EB7F-4982-EAB4569C09D1}"/>
              </a:ext>
            </a:extLst>
          </p:cNvPr>
          <p:cNvSpPr>
            <a:spLocks noGrp="1"/>
          </p:cNvSpPr>
          <p:nvPr>
            <p:ph idx="1"/>
          </p:nvPr>
        </p:nvSpPr>
        <p:spPr>
          <a:xfrm>
            <a:off x="609600" y="1055921"/>
            <a:ext cx="10972800" cy="5328783"/>
          </a:xfrm>
        </p:spPr>
        <p:txBody>
          <a:bodyPr lIns="91440" tIns="45720" rIns="91440" bIns="45720" anchor="t"/>
          <a:lstStyle/>
          <a:p>
            <a:pPr marL="228600" indent="-228600" rtl="0">
              <a:buFont typeface="Arial"/>
              <a:buChar char="•"/>
            </a:pPr>
            <a:r>
              <a:rPr lang="en-GB" sz="1900">
                <a:latin typeface="Aptos"/>
                <a:ea typeface="Aptos"/>
                <a:cs typeface="Aptos"/>
              </a:rPr>
              <a:t>Until the changes come into effect, Ofsted will inspect according to the </a:t>
            </a:r>
            <a:r>
              <a:rPr lang="en-GB" sz="1900">
                <a:latin typeface="Aptos"/>
                <a:ea typeface="Aptos"/>
                <a:cs typeface="Aptos"/>
                <a:hlinkClick r:id="rId3"/>
              </a:rPr>
              <a:t>current EYFS frameworks for group based providers and childminders</a:t>
            </a:r>
            <a:r>
              <a:rPr lang="en-GB" sz="1900">
                <a:latin typeface="Aptos"/>
                <a:ea typeface="Aptos"/>
                <a:cs typeface="Aptos"/>
              </a:rPr>
              <a:t>, which links out to </a:t>
            </a:r>
            <a:r>
              <a:rPr lang="en-GB" sz="1900">
                <a:latin typeface="Aptos"/>
                <a:ea typeface="Aptos"/>
                <a:cs typeface="Aptos"/>
                <a:hlinkClick r:id="rId4"/>
              </a:rPr>
              <a:t>NHS safer sleep guidance</a:t>
            </a:r>
            <a:r>
              <a:rPr lang="en-GB" sz="1900">
                <a:latin typeface="Aptos"/>
                <a:ea typeface="Aptos"/>
                <a:cs typeface="Aptos"/>
              </a:rPr>
              <a:t>. Providers should already be acting in accordance with the NHS guidance.</a:t>
            </a:r>
          </a:p>
          <a:p>
            <a:pPr marL="228600" indent="-228600" rtl="0">
              <a:buFont typeface="Arial"/>
              <a:buChar char="•"/>
            </a:pPr>
            <a:r>
              <a:rPr lang="en-GB" sz="1900">
                <a:latin typeface="Aptos"/>
                <a:ea typeface="Aptos"/>
                <a:cs typeface="Aptos"/>
              </a:rPr>
              <a:t>In the future iteration of the EYFS, for the requirements on safe sleep we will clarify ‘babies’ to refer to those aged 12 months and under.</a:t>
            </a:r>
          </a:p>
          <a:p>
            <a:pPr marL="228600" indent="-228600"/>
            <a:r>
              <a:rPr lang="en-GB" sz="1900">
                <a:solidFill>
                  <a:srgbClr val="0B0C0C"/>
                </a:solidFill>
                <a:highlight>
                  <a:srgbClr val="FFFFFF"/>
                </a:highlight>
                <a:latin typeface="Aptos"/>
                <a:ea typeface="+mn-lt"/>
                <a:cs typeface="+mn-lt"/>
              </a:rPr>
              <a:t>babies aged 12 months and under must only be placed to sleep in a cot</a:t>
            </a:r>
            <a:r>
              <a:rPr lang="en-GB" sz="1900">
                <a:solidFill>
                  <a:srgbClr val="0B0C0C"/>
                </a:solidFill>
                <a:highlight>
                  <a:srgbClr val="FFFFFF"/>
                </a:highlight>
                <a:latin typeface="Aptos"/>
                <a:ea typeface="Calibri"/>
                <a:cs typeface="Calibri"/>
              </a:rPr>
              <a:t> -</a:t>
            </a:r>
            <a:r>
              <a:rPr lang="en-GB" sz="1900">
                <a:latin typeface="Aptos"/>
                <a:ea typeface="Calibri"/>
                <a:cs typeface="Calibri"/>
              </a:rPr>
              <a:t>‘</a:t>
            </a:r>
            <a:r>
              <a:rPr lang="en-GB" sz="1900">
                <a:latin typeface="Aptos"/>
                <a:ea typeface="Aptos"/>
                <a:cs typeface="Aptos"/>
              </a:rPr>
              <a:t>cot’ refers to cots, carrycots, moses baskets and travel cots.</a:t>
            </a:r>
          </a:p>
          <a:p>
            <a:pPr marL="228600" indent="-228600" rtl="0">
              <a:buFont typeface="Arial"/>
              <a:buChar char="•"/>
            </a:pPr>
            <a:r>
              <a:rPr lang="en-GB" sz="1900">
                <a:latin typeface="Aptos"/>
                <a:ea typeface="Aptos"/>
                <a:cs typeface="Aptos"/>
              </a:rPr>
              <a:t>Children aged over 12 months must be placed down on their back in their own separate sleep space on a clear, flat, firm surface such as a cot, bed or suitable mattress on the floor.</a:t>
            </a:r>
          </a:p>
          <a:p>
            <a:pPr marL="228600" indent="-228600" rtl="0">
              <a:buFont typeface="Arial"/>
              <a:buChar char="•"/>
            </a:pPr>
            <a:r>
              <a:rPr lang="en-GB" sz="1900">
                <a:latin typeface="Aptos"/>
                <a:ea typeface="Aptos"/>
                <a:cs typeface="Aptos"/>
              </a:rPr>
              <a:t>Sleep comforters may be used for babies and children aged over 12 months only.</a:t>
            </a:r>
          </a:p>
          <a:p>
            <a:pPr marL="228600" indent="-228600" rtl="0">
              <a:buFont typeface="Arial"/>
              <a:buChar char="•"/>
            </a:pPr>
            <a:r>
              <a:rPr lang="en-GB" sz="1900">
                <a:latin typeface="Aptos"/>
                <a:ea typeface="Aptos"/>
                <a:cs typeface="Aptos"/>
              </a:rPr>
              <a:t>Babies under six months of age must always have an adult with them in the same room for every sleep. This is stated in the </a:t>
            </a:r>
            <a:r>
              <a:rPr lang="en-GB" sz="1900">
                <a:latin typeface="Aptos"/>
                <a:ea typeface="Aptos"/>
                <a:cs typeface="Aptos"/>
                <a:hlinkClick r:id="rId4"/>
              </a:rPr>
              <a:t>NHS guidance</a:t>
            </a:r>
            <a:r>
              <a:rPr lang="en-GB" sz="1900">
                <a:latin typeface="Aptos"/>
                <a:ea typeface="Aptos"/>
                <a:cs typeface="Aptos"/>
              </a:rPr>
              <a:t> which the EYFS currently links out to.</a:t>
            </a:r>
          </a:p>
          <a:p>
            <a:pPr marL="228600" indent="-228600" rtl="0">
              <a:buFont typeface="Arial"/>
              <a:buChar char="•"/>
            </a:pPr>
            <a:r>
              <a:rPr lang="en-GB" sz="1900">
                <a:latin typeface="Aptos"/>
                <a:ea typeface="Aptos"/>
                <a:cs typeface="Aptos"/>
              </a:rPr>
              <a:t>Children over six months of age should always be within sight and hearing of staff whilst they are sleeping. A baby monitor that allows the child(ren) to be seen and heard at all times may be used but all children must still be frequently checked when they are sleeping.</a:t>
            </a:r>
          </a:p>
          <a:p>
            <a:r>
              <a:rPr lang="en-GB" sz="1900">
                <a:latin typeface="Aptos"/>
                <a:ea typeface="Aptos"/>
                <a:cs typeface="Aptos"/>
              </a:rPr>
              <a:t>Once babies can move from their back to their front and back again by themselves they can find their own sleeping position. However, continue to place them on their back to sleep</a:t>
            </a:r>
            <a:endParaRPr lang="en-GB">
              <a:ea typeface="Calibri"/>
              <a:cs typeface="Calibri"/>
            </a:endParaRPr>
          </a:p>
        </p:txBody>
      </p:sp>
    </p:spTree>
    <p:extLst>
      <p:ext uri="{BB962C8B-B14F-4D97-AF65-F5344CB8AC3E}">
        <p14:creationId xmlns:p14="http://schemas.microsoft.com/office/powerpoint/2010/main" val="33089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FDD6E-2290-400B-99FE-30DE5D8159C8}"/>
              </a:ext>
            </a:extLst>
          </p:cNvPr>
          <p:cNvSpPr>
            <a:spLocks noGrp="1"/>
          </p:cNvSpPr>
          <p:nvPr>
            <p:ph type="ctrTitle"/>
          </p:nvPr>
        </p:nvSpPr>
        <p:spPr>
          <a:xfrm>
            <a:off x="914400" y="926077"/>
            <a:ext cx="10363200" cy="1494606"/>
          </a:xfrm>
        </p:spPr>
        <p:txBody>
          <a:bodyPr/>
          <a:lstStyle/>
          <a:p>
            <a:r>
              <a:rPr lang="en-GB" sz="6600" b="1"/>
              <a:t>Housekeeping</a:t>
            </a:r>
          </a:p>
        </p:txBody>
      </p:sp>
      <p:sp>
        <p:nvSpPr>
          <p:cNvPr id="4" name="Content Placeholder 3">
            <a:extLst>
              <a:ext uri="{FF2B5EF4-FFF2-40B4-BE49-F238E27FC236}">
                <a16:creationId xmlns:a16="http://schemas.microsoft.com/office/drawing/2014/main" id="{009DCC19-4EB7-47E4-976F-566984F0500C}"/>
              </a:ext>
            </a:extLst>
          </p:cNvPr>
          <p:cNvSpPr>
            <a:spLocks noGrp="1"/>
          </p:cNvSpPr>
          <p:nvPr>
            <p:ph type="subTitle" idx="1"/>
          </p:nvPr>
        </p:nvSpPr>
        <p:spPr>
          <a:xfrm>
            <a:off x="1828800" y="2337620"/>
            <a:ext cx="8534400" cy="3301180"/>
          </a:xfrm>
        </p:spPr>
        <p:txBody>
          <a:bodyPr lIns="91440" tIns="45720" rIns="91440" bIns="45720" anchor="t"/>
          <a:lstStyle/>
          <a:p>
            <a:endParaRPr lang="en-GB"/>
          </a:p>
          <a:p>
            <a:r>
              <a:rPr lang="en-GB">
                <a:solidFill>
                  <a:schemeClr val="tx1"/>
                </a:solidFill>
              </a:rPr>
              <a:t>To sign in– provide your name and setting in the Chat function</a:t>
            </a:r>
            <a:endParaRPr lang="en-GB">
              <a:solidFill>
                <a:schemeClr val="tx1"/>
              </a:solidFill>
              <a:ea typeface="Calibri"/>
              <a:cs typeface="Calibri"/>
            </a:endParaRPr>
          </a:p>
          <a:p>
            <a:endParaRPr lang="en-GB">
              <a:solidFill>
                <a:schemeClr val="tx1"/>
              </a:solidFill>
              <a:ea typeface="Calibri"/>
              <a:cs typeface="Calibri"/>
            </a:endParaRPr>
          </a:p>
          <a:p>
            <a:r>
              <a:rPr lang="en-GB">
                <a:solidFill>
                  <a:schemeClr val="tx1"/>
                </a:solidFill>
              </a:rPr>
              <a:t>There will not be a break in the 2 hour session but please feel free to move around.</a:t>
            </a:r>
            <a:endParaRPr lang="en-GB">
              <a:solidFill>
                <a:schemeClr val="tx1"/>
              </a:solidFill>
              <a:ea typeface="Calibri"/>
              <a:cs typeface="Calibri"/>
            </a:endParaRPr>
          </a:p>
          <a:p>
            <a:endParaRPr lang="en-GB"/>
          </a:p>
        </p:txBody>
      </p:sp>
    </p:spTree>
    <p:extLst>
      <p:ext uri="{BB962C8B-B14F-4D97-AF65-F5344CB8AC3E}">
        <p14:creationId xmlns:p14="http://schemas.microsoft.com/office/powerpoint/2010/main" val="175535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A958-CF7D-C9B9-6A37-B45037D8B6A6}"/>
              </a:ext>
            </a:extLst>
          </p:cNvPr>
          <p:cNvSpPr>
            <a:spLocks noGrp="1"/>
          </p:cNvSpPr>
          <p:nvPr>
            <p:ph type="title"/>
          </p:nvPr>
        </p:nvSpPr>
        <p:spPr/>
        <p:txBody>
          <a:bodyPr lIns="91440" tIns="45720" rIns="91440" bIns="45720" anchor="t"/>
          <a:lstStyle/>
          <a:p>
            <a:r>
              <a:rPr lang="en-GB" sz="6600" b="1">
                <a:solidFill>
                  <a:srgbClr val="FF0000"/>
                </a:solidFill>
                <a:latin typeface="Aptos Display"/>
              </a:rPr>
              <a:t>Buggies…</a:t>
            </a:r>
            <a:endParaRPr lang="en-US" sz="6600" b="1">
              <a:solidFill>
                <a:srgbClr val="FF0000"/>
              </a:solidFill>
              <a:ea typeface="Calibri"/>
              <a:cs typeface="Calibri"/>
            </a:endParaRPr>
          </a:p>
        </p:txBody>
      </p:sp>
      <p:sp>
        <p:nvSpPr>
          <p:cNvPr id="3" name="Content Placeholder 2">
            <a:extLst>
              <a:ext uri="{FF2B5EF4-FFF2-40B4-BE49-F238E27FC236}">
                <a16:creationId xmlns:a16="http://schemas.microsoft.com/office/drawing/2014/main" id="{B2CD94D7-0B7C-DD46-EA1C-E977CCF3466B}"/>
              </a:ext>
            </a:extLst>
          </p:cNvPr>
          <p:cNvSpPr>
            <a:spLocks noGrp="1"/>
          </p:cNvSpPr>
          <p:nvPr>
            <p:ph idx="1"/>
          </p:nvPr>
        </p:nvSpPr>
        <p:spPr>
          <a:xfrm>
            <a:off x="609600" y="1506711"/>
            <a:ext cx="11230896" cy="5095708"/>
          </a:xfrm>
        </p:spPr>
        <p:txBody>
          <a:bodyPr lIns="91440" tIns="45720" rIns="91440" bIns="45720" anchor="t"/>
          <a:lstStyle/>
          <a:p>
            <a:pPr>
              <a:buNone/>
            </a:pPr>
            <a:r>
              <a:rPr lang="en-GB" sz="2000" b="1">
                <a:latin typeface="Aptos"/>
                <a:ea typeface="Calibri"/>
                <a:cs typeface="Calibri"/>
              </a:rPr>
              <a:t>Can children sleep in prams, buggies, push chairs and car seats?</a:t>
            </a:r>
            <a:endParaRPr lang="en-US"/>
          </a:p>
          <a:p>
            <a:pPr>
              <a:buNone/>
            </a:pPr>
            <a:r>
              <a:rPr lang="en-GB" sz="2000">
                <a:latin typeface="Arial"/>
                <a:ea typeface="Calibri"/>
                <a:cs typeface="Arial"/>
              </a:rPr>
              <a:t>•</a:t>
            </a:r>
            <a:r>
              <a:rPr lang="en-GB" sz="2000">
                <a:latin typeface="Aptos"/>
                <a:ea typeface="Calibri"/>
                <a:cs typeface="Calibri"/>
              </a:rPr>
              <a:t>Buggies, pushchairs and prams should not form the main separate sleep space for babies or children of any age.</a:t>
            </a:r>
            <a:endParaRPr lang="en-GB"/>
          </a:p>
          <a:p>
            <a:pPr>
              <a:buNone/>
            </a:pPr>
            <a:r>
              <a:rPr lang="en-GB" sz="2000" b="1">
                <a:latin typeface="Aptos"/>
                <a:ea typeface="Calibri"/>
                <a:cs typeface="Calibri"/>
              </a:rPr>
              <a:t>For babies aged 12 months and under that fall asleep whilst travelling:</a:t>
            </a:r>
            <a:endParaRPr lang="en-GB"/>
          </a:p>
          <a:p>
            <a:pPr>
              <a:buNone/>
            </a:pPr>
            <a:r>
              <a:rPr lang="en-GB" sz="2000">
                <a:latin typeface="Arial"/>
                <a:ea typeface="Calibri"/>
                <a:cs typeface="Arial"/>
              </a:rPr>
              <a:t>•</a:t>
            </a:r>
            <a:r>
              <a:rPr lang="en-GB" sz="2000">
                <a:latin typeface="Aptos"/>
                <a:ea typeface="Calibri"/>
                <a:cs typeface="Calibri"/>
              </a:rPr>
              <a:t>They must be transferred to their cot once they return to the setting. Hats and extra clothing should be removed as soon as you come indoors or enter a car, bus or train, even it means waking the baby – </a:t>
            </a:r>
            <a:r>
              <a:rPr lang="en-GB" sz="2000">
                <a:latin typeface="Aptos"/>
                <a:ea typeface="Calibri"/>
                <a:cs typeface="Calibri"/>
                <a:hlinkClick r:id="rId3"/>
              </a:rPr>
              <a:t>Sudden infant death syndrome (SIDS) – NHS.</a:t>
            </a:r>
            <a:endParaRPr lang="en-GB"/>
          </a:p>
          <a:p>
            <a:pPr>
              <a:buNone/>
            </a:pPr>
            <a:r>
              <a:rPr lang="en-GB" sz="2000" b="1">
                <a:latin typeface="Aptos"/>
                <a:ea typeface="Calibri"/>
                <a:cs typeface="Calibri"/>
              </a:rPr>
              <a:t>For children aged over 12 months that fall asleep whilst travelling:</a:t>
            </a:r>
            <a:endParaRPr lang="en-GB"/>
          </a:p>
          <a:p>
            <a:pPr>
              <a:buNone/>
            </a:pPr>
            <a:r>
              <a:rPr lang="en-GB" sz="2000">
                <a:latin typeface="Arial"/>
                <a:ea typeface="Calibri"/>
                <a:cs typeface="Arial"/>
              </a:rPr>
              <a:t>•</a:t>
            </a:r>
            <a:r>
              <a:rPr lang="en-GB" sz="2000">
                <a:latin typeface="Aptos"/>
                <a:ea typeface="Calibri"/>
                <a:cs typeface="Calibri"/>
              </a:rPr>
              <a:t>They should, where possible, be transitioned to their own separate sleep space on a clear, flat, firm surface such as a cot, bed or suitable mattress on the floor upon return. A lie-flat pram or lie-flat pushchair should not be their main separate sleep space. Coats, hats and blankets should be adjusted to prevent overheating.</a:t>
            </a:r>
            <a:endParaRPr lang="en-GB"/>
          </a:p>
          <a:p>
            <a:pPr>
              <a:buNone/>
            </a:pPr>
            <a:r>
              <a:rPr lang="en-GB" sz="2000">
                <a:latin typeface="Arial"/>
                <a:ea typeface="Calibri"/>
                <a:cs typeface="Arial"/>
              </a:rPr>
              <a:t>•</a:t>
            </a:r>
            <a:r>
              <a:rPr lang="en-GB" sz="2000">
                <a:latin typeface="Aptos"/>
                <a:ea typeface="Calibri"/>
                <a:cs typeface="Calibri"/>
              </a:rPr>
              <a:t>If a baby or child of any age falls asleep whilst travelling in a car seat, they must be transferred to their separate sleep space as soon as they return to the setting.</a:t>
            </a:r>
            <a:endParaRPr lang="en-GB"/>
          </a:p>
          <a:p>
            <a:pPr marL="0" indent="0">
              <a:buNone/>
            </a:pPr>
            <a:endParaRPr lang="en-GB">
              <a:ea typeface="Calibri"/>
              <a:cs typeface="Calibri"/>
            </a:endParaRPr>
          </a:p>
        </p:txBody>
      </p:sp>
    </p:spTree>
    <p:extLst>
      <p:ext uri="{BB962C8B-B14F-4D97-AF65-F5344CB8AC3E}">
        <p14:creationId xmlns:p14="http://schemas.microsoft.com/office/powerpoint/2010/main" val="372105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8138E-F8FB-36EA-BB62-D50B620ED7DB}"/>
              </a:ext>
            </a:extLst>
          </p:cNvPr>
          <p:cNvSpPr>
            <a:spLocks noGrp="1"/>
          </p:cNvSpPr>
          <p:nvPr>
            <p:ph idx="1"/>
          </p:nvPr>
        </p:nvSpPr>
        <p:spPr>
          <a:xfrm>
            <a:off x="609600" y="666142"/>
            <a:ext cx="10972800" cy="5460027"/>
          </a:xfrm>
        </p:spPr>
        <p:txBody>
          <a:bodyPr lIns="91440" tIns="45720" rIns="91440" bIns="45720" anchor="t"/>
          <a:lstStyle/>
          <a:p>
            <a:r>
              <a:rPr lang="en-GB" b="1">
                <a:latin typeface="Aptos"/>
              </a:rPr>
              <a:t>Links to the info:</a:t>
            </a:r>
            <a:endParaRPr lang="en-GB">
              <a:ea typeface="Calibri"/>
              <a:cs typeface="Calibri"/>
            </a:endParaRPr>
          </a:p>
          <a:p>
            <a:r>
              <a:rPr lang="en-GB" sz="2800">
                <a:latin typeface="Arial"/>
                <a:cs typeface="Arial"/>
              </a:rPr>
              <a:t>•</a:t>
            </a:r>
            <a:r>
              <a:rPr lang="en-GB" sz="2800">
                <a:latin typeface="Aptos"/>
                <a:hlinkClick r:id="rId3"/>
              </a:rPr>
              <a:t>Help for early years providers : Safer sleep</a:t>
            </a:r>
            <a:r>
              <a:rPr lang="en-GB" sz="2800">
                <a:latin typeface="Aptos"/>
              </a:rPr>
              <a:t> </a:t>
            </a:r>
            <a:endParaRPr lang="en-GB"/>
          </a:p>
          <a:p>
            <a:r>
              <a:rPr lang="en-GB" sz="2800">
                <a:latin typeface="Arial"/>
                <a:cs typeface="Arial"/>
              </a:rPr>
              <a:t>•</a:t>
            </a:r>
            <a:r>
              <a:rPr lang="en-GB" sz="2800">
                <a:latin typeface="Aptos"/>
                <a:hlinkClick r:id="rId4"/>
              </a:rPr>
              <a:t>Early Years Foundation Stage (EYFS): Safer sleep requirements – Frequently Asked Question - Foundation Years</a:t>
            </a:r>
            <a:r>
              <a:rPr lang="en-GB" sz="2800">
                <a:latin typeface="Aptos"/>
              </a:rPr>
              <a:t> </a:t>
            </a:r>
            <a:endParaRPr lang="en-GB"/>
          </a:p>
          <a:p>
            <a:r>
              <a:rPr lang="en-GB" sz="2800">
                <a:latin typeface="Aptos"/>
                <a:ea typeface="Calibri"/>
                <a:cs typeface="Calibri"/>
                <a:hlinkClick r:id="rId5"/>
              </a:rPr>
              <a:t>NHS guidance</a:t>
            </a:r>
            <a:r>
              <a:rPr lang="en-GB" sz="2800">
                <a:latin typeface="Aptos"/>
                <a:ea typeface="Calibri"/>
                <a:cs typeface="Calibri"/>
              </a:rPr>
              <a:t> </a:t>
            </a:r>
            <a:endParaRPr lang="en-GB" sz="2800">
              <a:latin typeface="Aptos"/>
            </a:endParaRPr>
          </a:p>
          <a:p>
            <a:pPr marL="0" indent="0">
              <a:buNone/>
            </a:pPr>
            <a:endParaRPr lang="en-GB" sz="2800">
              <a:latin typeface="Aptos"/>
              <a:ea typeface="Calibri"/>
              <a:cs typeface="Calibri"/>
            </a:endParaRPr>
          </a:p>
          <a:p>
            <a:r>
              <a:rPr lang="en-GB" b="1">
                <a:latin typeface="Aptos"/>
              </a:rPr>
              <a:t>BCC support:</a:t>
            </a:r>
            <a:endParaRPr lang="en-GB"/>
          </a:p>
          <a:p>
            <a:r>
              <a:rPr lang="en-GB" sz="2800">
                <a:latin typeface="Arial"/>
                <a:cs typeface="Arial"/>
              </a:rPr>
              <a:t>•</a:t>
            </a:r>
            <a:r>
              <a:rPr lang="en-GB" sz="2800">
                <a:latin typeface="Aptos"/>
                <a:hlinkClick r:id="rId6"/>
              </a:rPr>
              <a:t>Sleep baby and you - Bristol Early Years</a:t>
            </a:r>
            <a:r>
              <a:rPr lang="en-GB" sz="2800">
                <a:latin typeface="Aptos"/>
              </a:rPr>
              <a:t> – sample BCC policy for sleep and the registration form for sleep training </a:t>
            </a:r>
            <a:endParaRPr lang="en-GB"/>
          </a:p>
          <a:p>
            <a:r>
              <a:rPr lang="en-GB" sz="2800">
                <a:ea typeface="+mn-lt"/>
                <a:cs typeface="+mn-lt"/>
              </a:rPr>
              <a:t>Becky Newman </a:t>
            </a:r>
            <a:r>
              <a:rPr lang="en-GB" sz="2800">
                <a:ea typeface="+mn-lt"/>
                <a:cs typeface="+mn-lt"/>
                <a:hlinkClick r:id="rId7"/>
              </a:rPr>
              <a:t>becky.newman@bristol.gov.uk</a:t>
            </a:r>
            <a:r>
              <a:rPr lang="en-GB" sz="2800">
                <a:ea typeface="+mn-lt"/>
                <a:cs typeface="+mn-lt"/>
              </a:rPr>
              <a:t> </a:t>
            </a:r>
            <a:endParaRPr lang="en-GB" sz="2800">
              <a:latin typeface="Aptos"/>
              <a:ea typeface="Calibri"/>
              <a:cs typeface="Calibri"/>
            </a:endParaRPr>
          </a:p>
          <a:p>
            <a:endParaRPr lang="en-GB">
              <a:ea typeface="Calibri"/>
              <a:cs typeface="Calibri"/>
            </a:endParaRPr>
          </a:p>
        </p:txBody>
      </p:sp>
    </p:spTree>
    <p:extLst>
      <p:ext uri="{BB962C8B-B14F-4D97-AF65-F5344CB8AC3E}">
        <p14:creationId xmlns:p14="http://schemas.microsoft.com/office/powerpoint/2010/main" val="116217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E3143-0E09-7104-D36F-2635332CC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94155-9337-95F9-B26D-A087F12E9D7A}"/>
              </a:ext>
            </a:extLst>
          </p:cNvPr>
          <p:cNvSpPr>
            <a:spLocks noGrp="1"/>
          </p:cNvSpPr>
          <p:nvPr>
            <p:ph type="ctrTitle"/>
          </p:nvPr>
        </p:nvSpPr>
        <p:spPr/>
        <p:txBody>
          <a:bodyPr/>
          <a:lstStyle/>
          <a:p>
            <a:r>
              <a:rPr lang="en-GB" sz="6000" b="1"/>
              <a:t>Julie Edwards</a:t>
            </a:r>
          </a:p>
        </p:txBody>
      </p:sp>
      <p:sp>
        <p:nvSpPr>
          <p:cNvPr id="3" name="Subtitle 2">
            <a:extLst>
              <a:ext uri="{FF2B5EF4-FFF2-40B4-BE49-F238E27FC236}">
                <a16:creationId xmlns:a16="http://schemas.microsoft.com/office/drawing/2014/main" id="{8230DF41-4DA9-D13D-E3C6-61D05268D80C}"/>
              </a:ext>
            </a:extLst>
          </p:cNvPr>
          <p:cNvSpPr>
            <a:spLocks noGrp="1"/>
          </p:cNvSpPr>
          <p:nvPr>
            <p:ph type="subTitle" idx="1"/>
          </p:nvPr>
        </p:nvSpPr>
        <p:spPr/>
        <p:txBody>
          <a:bodyPr/>
          <a:lstStyle/>
          <a:p>
            <a:r>
              <a:rPr lang="en-GB" sz="4800" b="1">
                <a:solidFill>
                  <a:schemeClr val="tx1"/>
                </a:solidFill>
              </a:rPr>
              <a:t>BAND</a:t>
            </a:r>
          </a:p>
        </p:txBody>
      </p:sp>
    </p:spTree>
    <p:extLst>
      <p:ext uri="{BB962C8B-B14F-4D97-AF65-F5344CB8AC3E}">
        <p14:creationId xmlns:p14="http://schemas.microsoft.com/office/powerpoint/2010/main" val="2842468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BCB4-35E3-3E64-0012-D0BC04DFA726}"/>
              </a:ext>
            </a:extLst>
          </p:cNvPr>
          <p:cNvSpPr>
            <a:spLocks noGrp="1"/>
          </p:cNvSpPr>
          <p:nvPr>
            <p:ph type="ctrTitle"/>
          </p:nvPr>
        </p:nvSpPr>
        <p:spPr/>
        <p:txBody>
          <a:bodyPr/>
          <a:lstStyle/>
          <a:p>
            <a:pPr marL="0" marR="0" lvl="0" indent="0" defTabSz="457200" rtl="0" eaLnBrk="1" fontAlgn="auto" latinLnBrk="0" hangingPunct="1">
              <a:lnSpc>
                <a:spcPct val="100000"/>
              </a:lnSpc>
              <a:spcBef>
                <a:spcPct val="20000"/>
              </a:spcBef>
              <a:spcAft>
                <a:spcPts val="0"/>
              </a:spcAft>
              <a:tabLst/>
              <a:defRPr/>
            </a:pPr>
            <a:r>
              <a:rPr kumimoji="0" lang="en-GB" sz="5400" b="1" i="0" u="none" strike="noStrike" kern="1200" cap="none" spc="0" normalizeH="0" baseline="0" noProof="0">
                <a:ln>
                  <a:noFill/>
                </a:ln>
                <a:solidFill>
                  <a:srgbClr val="FF0000"/>
                </a:solidFill>
                <a:effectLst/>
                <a:uLnTx/>
                <a:uFillTx/>
                <a:latin typeface="Calibri"/>
                <a:ea typeface="+mn-ea"/>
                <a:cs typeface="+mn-cs"/>
              </a:rPr>
              <a:t> Fiona Townsend</a:t>
            </a:r>
            <a:br>
              <a:rPr kumimoji="0" lang="en-GB" sz="4800" b="1" i="0" u="none" strike="noStrike" kern="1200" cap="none" spc="0" normalizeH="0" baseline="0" noProof="0">
                <a:ln>
                  <a:noFill/>
                </a:ln>
                <a:solidFill>
                  <a:prstClr val="black"/>
                </a:solidFill>
                <a:effectLst/>
                <a:uLnTx/>
                <a:uFillTx/>
                <a:latin typeface="Calibri"/>
                <a:ea typeface="+mn-ea"/>
                <a:cs typeface="+mn-cs"/>
              </a:rPr>
            </a:br>
            <a:endParaRPr lang="en-GB" sz="6000" b="1"/>
          </a:p>
        </p:txBody>
      </p:sp>
      <p:sp>
        <p:nvSpPr>
          <p:cNvPr id="3" name="Subtitle 2">
            <a:extLst>
              <a:ext uri="{FF2B5EF4-FFF2-40B4-BE49-F238E27FC236}">
                <a16:creationId xmlns:a16="http://schemas.microsoft.com/office/drawing/2014/main" id="{E1BEFB80-B5C5-5DEE-E9BB-1D6E5FF04E0D}"/>
              </a:ext>
            </a:extLst>
          </p:cNvPr>
          <p:cNvSpPr>
            <a:spLocks noGrp="1"/>
          </p:cNvSpPr>
          <p:nvPr>
            <p:ph type="subTitle" idx="1"/>
          </p:nvPr>
        </p:nvSpPr>
        <p:spPr/>
        <p:txBody>
          <a:bodyPr/>
          <a:lstStyle/>
          <a:p>
            <a:r>
              <a:rPr kumimoji="0" lang="en-GB" sz="4800" b="1" i="0" u="none" strike="noStrike" kern="1200" cap="none" spc="0" normalizeH="0" baseline="0" noProof="0">
                <a:ln>
                  <a:noFill/>
                </a:ln>
                <a:solidFill>
                  <a:schemeClr val="tx1"/>
                </a:solidFill>
                <a:effectLst/>
                <a:uLnTx/>
                <a:uFillTx/>
                <a:latin typeface="Calibri"/>
                <a:ea typeface="+mj-ea"/>
                <a:cs typeface="+mj-cs"/>
              </a:rPr>
              <a:t>Early Years Updates</a:t>
            </a:r>
          </a:p>
        </p:txBody>
      </p:sp>
    </p:spTree>
    <p:extLst>
      <p:ext uri="{BB962C8B-B14F-4D97-AF65-F5344CB8AC3E}">
        <p14:creationId xmlns:p14="http://schemas.microsoft.com/office/powerpoint/2010/main" val="2510172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SPCC Learning Home">
            <a:extLst>
              <a:ext uri="{FF2B5EF4-FFF2-40B4-BE49-F238E27FC236}">
                <a16:creationId xmlns:a16="http://schemas.microsoft.com/office/drawing/2014/main" id="{E1EB2F9C-086F-AEEB-D7DE-B0B6A725DC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22890E65-CA52-9181-B3EC-775DA4FD1FD0}"/>
              </a:ext>
            </a:extLst>
          </p:cNvPr>
          <p:cNvPicPr>
            <a:picLocks noChangeAspect="1"/>
          </p:cNvPicPr>
          <p:nvPr/>
        </p:nvPicPr>
        <p:blipFill>
          <a:blip r:embed="rId3"/>
          <a:stretch>
            <a:fillRect/>
          </a:stretch>
        </p:blipFill>
        <p:spPr>
          <a:xfrm>
            <a:off x="3442130" y="612366"/>
            <a:ext cx="4696030" cy="1508061"/>
          </a:xfrm>
          <a:prstGeom prst="rect">
            <a:avLst/>
          </a:prstGeom>
        </p:spPr>
      </p:pic>
      <p:sp>
        <p:nvSpPr>
          <p:cNvPr id="11" name="Content Placeholder 10">
            <a:extLst>
              <a:ext uri="{FF2B5EF4-FFF2-40B4-BE49-F238E27FC236}">
                <a16:creationId xmlns:a16="http://schemas.microsoft.com/office/drawing/2014/main" id="{190CDECD-9B44-40E9-4186-0FDF616BD83C}"/>
              </a:ext>
            </a:extLst>
          </p:cNvPr>
          <p:cNvSpPr>
            <a:spLocks noGrp="1"/>
          </p:cNvSpPr>
          <p:nvPr>
            <p:ph idx="1"/>
          </p:nvPr>
        </p:nvSpPr>
        <p:spPr>
          <a:xfrm>
            <a:off x="609599" y="2240157"/>
            <a:ext cx="9694986" cy="3886013"/>
          </a:xfrm>
        </p:spPr>
        <p:txBody>
          <a:bodyPr lIns="91440" tIns="45720" rIns="91440" bIns="45720" anchor="t"/>
          <a:lstStyle/>
          <a:p>
            <a:r>
              <a:rPr lang="en-GB" sz="2400"/>
              <a:t>NSPCC Learning has published a new series of Talk PANTS videos. </a:t>
            </a:r>
          </a:p>
          <a:p>
            <a:r>
              <a:rPr lang="en-GB" sz="2400"/>
              <a:t>Talk PANTS is an NSPCC campaign to keep children safe from sexual abuse and includes a range of resources.</a:t>
            </a:r>
          </a:p>
          <a:p>
            <a:r>
              <a:rPr lang="en-GB" sz="2400"/>
              <a:t> The new videos are funded by The Executive Office in Northern Ireland and include an introduction to what Talk PANTS is. They also feature videos for use with children aged between 3- to five-years-old</a:t>
            </a:r>
            <a:endParaRPr lang="en-GB" sz="2400">
              <a:ea typeface="Calibri"/>
              <a:cs typeface="Calibri"/>
            </a:endParaRPr>
          </a:p>
          <a:p>
            <a:r>
              <a:rPr lang="en-GB" sz="2400">
                <a:hlinkClick r:id="rId4"/>
              </a:rPr>
              <a:t>PANTS</a:t>
            </a:r>
            <a:r>
              <a:rPr lang="en-GB" sz="2400">
                <a:ea typeface="+mn-lt"/>
                <a:cs typeface="+mn-lt"/>
                <a:hlinkClick r:id="rId4"/>
              </a:rPr>
              <a:t> resources for schools and teachers | NSPCC Learning | NSPCC Learning</a:t>
            </a:r>
            <a:endParaRPr lang="en-GB" sz="2400">
              <a:hlinkClick r:id="rId4"/>
            </a:endParaRPr>
          </a:p>
        </p:txBody>
      </p:sp>
    </p:spTree>
    <p:extLst>
      <p:ext uri="{BB962C8B-B14F-4D97-AF65-F5344CB8AC3E}">
        <p14:creationId xmlns:p14="http://schemas.microsoft.com/office/powerpoint/2010/main" val="1153084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41B3-BE10-2681-344E-96B9404F6509}"/>
              </a:ext>
            </a:extLst>
          </p:cNvPr>
          <p:cNvSpPr>
            <a:spLocks noGrp="1"/>
          </p:cNvSpPr>
          <p:nvPr>
            <p:ph type="title"/>
          </p:nvPr>
        </p:nvSpPr>
        <p:spPr/>
        <p:txBody>
          <a:bodyPr lIns="91440" tIns="45720" rIns="91440" bIns="45720" anchor="t"/>
          <a:lstStyle/>
          <a:p>
            <a:r>
              <a:rPr lang="en-GB" sz="6000" b="1"/>
              <a:t>Early Years screen use</a:t>
            </a:r>
            <a:endParaRPr lang="en-GB" sz="6000" b="1">
              <a:ea typeface="Calibri"/>
              <a:cs typeface="Calibri"/>
            </a:endParaRPr>
          </a:p>
        </p:txBody>
      </p:sp>
      <p:sp>
        <p:nvSpPr>
          <p:cNvPr id="3" name="Content Placeholder 2">
            <a:extLst>
              <a:ext uri="{FF2B5EF4-FFF2-40B4-BE49-F238E27FC236}">
                <a16:creationId xmlns:a16="http://schemas.microsoft.com/office/drawing/2014/main" id="{AD9BF96F-B505-67C5-D660-3625453ADCCE}"/>
              </a:ext>
            </a:extLst>
          </p:cNvPr>
          <p:cNvSpPr>
            <a:spLocks noGrp="1"/>
          </p:cNvSpPr>
          <p:nvPr>
            <p:ph idx="1"/>
          </p:nvPr>
        </p:nvSpPr>
        <p:spPr>
          <a:xfrm>
            <a:off x="609600" y="1416413"/>
            <a:ext cx="10972800" cy="5299692"/>
          </a:xfrm>
        </p:spPr>
        <p:txBody>
          <a:bodyPr lIns="91440" tIns="45720" rIns="91440" bIns="45720" anchor="t"/>
          <a:lstStyle/>
          <a:p>
            <a:r>
              <a:rPr lang="en-GB" sz="1800"/>
              <a:t>The Department for Education (DfE) has published findings from an independent report reviewing evidence on the effects of screen use by children under 5-years-old. </a:t>
            </a:r>
          </a:p>
          <a:p>
            <a:r>
              <a:rPr lang="en-GB" sz="1800"/>
              <a:t>The Early Years Screen Time Advisory Group report draws on a review of scientific literature and discussions with parents, carers, children and professionals. It acknowledges that current research on the harms and benefits of screen use in young children is limited and often low quality. </a:t>
            </a:r>
            <a:endParaRPr lang="en-GB" sz="1800">
              <a:ea typeface="Calibri"/>
              <a:cs typeface="Calibri"/>
            </a:endParaRPr>
          </a:p>
          <a:p>
            <a:r>
              <a:rPr lang="en-GB" sz="1800"/>
              <a:t>Key findings and recommendations include: </a:t>
            </a:r>
          </a:p>
          <a:p>
            <a:pPr marL="0" indent="0">
              <a:buNone/>
            </a:pPr>
            <a:r>
              <a:rPr lang="en-GB" sz="1800"/>
              <a:t>-responsive interaction between parents and children when using screens can prevent harms and promote development for young children; </a:t>
            </a:r>
          </a:p>
          <a:p>
            <a:pPr marL="0" indent="0">
              <a:buNone/>
            </a:pPr>
            <a:r>
              <a:rPr lang="en-GB" sz="1800"/>
              <a:t>-time matters and parents should remain cautious about screen use in young children; and what children are viewing is important in determining whether screen use brings harms or benefits. </a:t>
            </a:r>
            <a:endParaRPr lang="en-GB" sz="1800">
              <a:ea typeface="Calibri"/>
              <a:cs typeface="Calibri"/>
            </a:endParaRPr>
          </a:p>
          <a:p>
            <a:r>
              <a:rPr lang="en-GB" sz="1800"/>
              <a:t>Main points:</a:t>
            </a:r>
          </a:p>
          <a:p>
            <a:r>
              <a:rPr lang="en-GB" sz="1800"/>
              <a:t>Under 2yrs; avoid screen time other than for shared activities with family that encourage bonding.,</a:t>
            </a:r>
          </a:p>
          <a:p>
            <a:pPr marL="0" indent="0">
              <a:buNone/>
            </a:pPr>
            <a:r>
              <a:rPr lang="en-GB" sz="1800"/>
              <a:t>       interaction and conversation.</a:t>
            </a:r>
            <a:endParaRPr lang="en-GB" sz="1800">
              <a:ea typeface="Calibri"/>
              <a:cs typeface="Calibri"/>
            </a:endParaRPr>
          </a:p>
          <a:p>
            <a:r>
              <a:rPr lang="en-GB" sz="1800"/>
              <a:t>2-5yrs;try to keep it to 1 hr a day. Less if possible.</a:t>
            </a:r>
          </a:p>
          <a:p>
            <a:r>
              <a:rPr lang="en-GB" sz="1800">
                <a:hlinkClick r:id="rId3"/>
              </a:rPr>
              <a:t>Screen use by children aged under 5 - GOV.UK</a:t>
            </a:r>
            <a:endParaRPr lang="en-GB" sz="1800"/>
          </a:p>
          <a:p>
            <a:r>
              <a:rPr lang="en-GB" sz="1800">
                <a:hlinkClick r:id="rId4"/>
              </a:rPr>
              <a:t>Baby and toddler screen time guidance - Best Start in Life</a:t>
            </a:r>
            <a:endParaRPr lang="en-GB" sz="1800"/>
          </a:p>
        </p:txBody>
      </p:sp>
    </p:spTree>
    <p:extLst>
      <p:ext uri="{BB962C8B-B14F-4D97-AF65-F5344CB8AC3E}">
        <p14:creationId xmlns:p14="http://schemas.microsoft.com/office/powerpoint/2010/main" val="2390190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946D-3C6A-FFF9-007F-C2FD06589B2E}"/>
              </a:ext>
            </a:extLst>
          </p:cNvPr>
          <p:cNvSpPr>
            <a:spLocks noGrp="1"/>
          </p:cNvSpPr>
          <p:nvPr>
            <p:ph type="title"/>
          </p:nvPr>
        </p:nvSpPr>
        <p:spPr/>
        <p:txBody>
          <a:bodyPr/>
          <a:lstStyle/>
          <a:p>
            <a:r>
              <a:rPr lang="en-GB" b="1"/>
              <a:t>Multi-Agency Working </a:t>
            </a:r>
          </a:p>
        </p:txBody>
      </p:sp>
      <p:sp>
        <p:nvSpPr>
          <p:cNvPr id="3" name="Content Placeholder 2">
            <a:extLst>
              <a:ext uri="{FF2B5EF4-FFF2-40B4-BE49-F238E27FC236}">
                <a16:creationId xmlns:a16="http://schemas.microsoft.com/office/drawing/2014/main" id="{204E62C3-EB37-7F6F-3638-DD6636CA054F}"/>
              </a:ext>
            </a:extLst>
          </p:cNvPr>
          <p:cNvSpPr>
            <a:spLocks noGrp="1"/>
          </p:cNvSpPr>
          <p:nvPr>
            <p:ph idx="1"/>
          </p:nvPr>
        </p:nvSpPr>
        <p:spPr>
          <a:xfrm>
            <a:off x="609600" y="1090246"/>
            <a:ext cx="10972800" cy="5035923"/>
          </a:xfrm>
        </p:spPr>
        <p:txBody>
          <a:bodyPr/>
          <a:lstStyle/>
          <a:p>
            <a:pPr marL="0" indent="0">
              <a:buNone/>
            </a:pPr>
            <a:r>
              <a:rPr lang="en-GB" b="1"/>
              <a:t>Key updates include a stronger focus on;</a:t>
            </a:r>
          </a:p>
          <a:p>
            <a:r>
              <a:rPr lang="en-GB"/>
              <a:t>Challenging racism and discrimination</a:t>
            </a:r>
          </a:p>
          <a:p>
            <a:r>
              <a:rPr lang="en-GB"/>
              <a:t>Recognising the needs of babies</a:t>
            </a:r>
          </a:p>
          <a:p>
            <a:r>
              <a:rPr lang="en-GB"/>
              <a:t>Understanding domestic abuse</a:t>
            </a:r>
          </a:p>
          <a:p>
            <a:r>
              <a:rPr lang="en-GB"/>
              <a:t>Addressing multiple harms</a:t>
            </a:r>
          </a:p>
          <a:p>
            <a:r>
              <a:rPr lang="en-GB"/>
              <a:t>Improvising inclusion for children in care</a:t>
            </a:r>
          </a:p>
          <a:p>
            <a:r>
              <a:rPr lang="en-GB"/>
              <a:t>Linking online harm with in-person harm</a:t>
            </a:r>
          </a:p>
          <a:p>
            <a:pPr marL="0" indent="0">
              <a:buNone/>
            </a:pPr>
            <a:r>
              <a:rPr lang="en-GB" u="sng">
                <a:hlinkClick r:id="rId3"/>
              </a:rPr>
              <a:t>Key changes introduced in Working together to safeguard children 2026</a:t>
            </a:r>
            <a:endParaRPr lang="en-GB"/>
          </a:p>
        </p:txBody>
      </p:sp>
    </p:spTree>
    <p:extLst>
      <p:ext uri="{BB962C8B-B14F-4D97-AF65-F5344CB8AC3E}">
        <p14:creationId xmlns:p14="http://schemas.microsoft.com/office/powerpoint/2010/main" val="72535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08DF-17EE-3F4A-C4C1-02B89C93D007}"/>
              </a:ext>
            </a:extLst>
          </p:cNvPr>
          <p:cNvSpPr>
            <a:spLocks noGrp="1"/>
          </p:cNvSpPr>
          <p:nvPr>
            <p:ph type="title"/>
          </p:nvPr>
        </p:nvSpPr>
        <p:spPr/>
        <p:txBody>
          <a:bodyPr lIns="91440" tIns="45720" rIns="91440" bIns="45720" anchor="t"/>
          <a:lstStyle/>
          <a:p>
            <a:r>
              <a:rPr lang="en-GB" sz="6000" b="1">
                <a:ea typeface="Calibri"/>
                <a:cs typeface="Calibri"/>
              </a:rPr>
              <a:t>Early Years Updates</a:t>
            </a:r>
            <a:endParaRPr lang="en-GB" sz="6000">
              <a:solidFill>
                <a:srgbClr val="000000"/>
              </a:solidFill>
              <a:ea typeface="Calibri"/>
              <a:cs typeface="Calibri"/>
            </a:endParaRPr>
          </a:p>
          <a:p>
            <a:endParaRPr lang="en-GB">
              <a:ea typeface="Calibri"/>
              <a:cs typeface="Calibri"/>
            </a:endParaRPr>
          </a:p>
        </p:txBody>
      </p:sp>
      <p:sp>
        <p:nvSpPr>
          <p:cNvPr id="3" name="Content Placeholder 2">
            <a:extLst>
              <a:ext uri="{FF2B5EF4-FFF2-40B4-BE49-F238E27FC236}">
                <a16:creationId xmlns:a16="http://schemas.microsoft.com/office/drawing/2014/main" id="{95AB5AA4-B6D9-D223-BB33-79C921F2E940}"/>
              </a:ext>
            </a:extLst>
          </p:cNvPr>
          <p:cNvSpPr>
            <a:spLocks noGrp="1"/>
          </p:cNvSpPr>
          <p:nvPr>
            <p:ph idx="1"/>
          </p:nvPr>
        </p:nvSpPr>
        <p:spPr/>
        <p:txBody>
          <a:bodyPr lIns="91440" tIns="45720" rIns="91440" bIns="45720" anchor="t"/>
          <a:lstStyle/>
          <a:p>
            <a:r>
              <a:rPr lang="en-GB" sz="3600">
                <a:ea typeface="Calibri"/>
                <a:cs typeface="Calibri"/>
              </a:rPr>
              <a:t>Giving Every Child the Best Start in Life</a:t>
            </a:r>
            <a:endParaRPr lang="en-US" sz="3600">
              <a:ea typeface="Calibri"/>
              <a:cs typeface="Calibri"/>
            </a:endParaRPr>
          </a:p>
          <a:p>
            <a:r>
              <a:rPr lang="en-GB" sz="3600">
                <a:highlight>
                  <a:srgbClr val="FFFF00"/>
                </a:highlight>
                <a:ea typeface="Calibri"/>
                <a:cs typeface="Calibri"/>
              </a:rPr>
              <a:t>The briefings are online and you can register </a:t>
            </a:r>
            <a:endParaRPr lang="en-GB" sz="3600">
              <a:ea typeface="Calibri"/>
              <a:cs typeface="Calibri"/>
            </a:endParaRPr>
          </a:p>
          <a:p>
            <a:r>
              <a:rPr lang="en-GB" sz="3600">
                <a:highlight>
                  <a:srgbClr val="FFFF00"/>
                </a:highlight>
                <a:ea typeface="Calibri"/>
                <a:cs typeface="Calibri"/>
              </a:rPr>
              <a:t>Monday 8</a:t>
            </a:r>
            <a:r>
              <a:rPr lang="en-GB" sz="2400" baseline="30000">
                <a:ea typeface="Calibri"/>
                <a:cs typeface="Calibri"/>
              </a:rPr>
              <a:t>th</a:t>
            </a:r>
            <a:r>
              <a:rPr lang="en-GB" sz="3600">
                <a:highlight>
                  <a:srgbClr val="FFFF00"/>
                </a:highlight>
                <a:ea typeface="Calibri"/>
                <a:cs typeface="Calibri"/>
              </a:rPr>
              <a:t> June at 9.30am – 11.00am</a:t>
            </a:r>
            <a:endParaRPr lang="en-GB" sz="3600">
              <a:ea typeface="Calibri"/>
              <a:cs typeface="Calibri"/>
            </a:endParaRPr>
          </a:p>
          <a:p>
            <a:r>
              <a:rPr lang="en-GB" sz="3600">
                <a:highlight>
                  <a:srgbClr val="FFFF00"/>
                </a:highlight>
                <a:ea typeface="Calibri"/>
                <a:cs typeface="Calibri"/>
              </a:rPr>
              <a:t>Tuesday 9</a:t>
            </a:r>
            <a:r>
              <a:rPr lang="en-GB" sz="2400" baseline="30000">
                <a:ea typeface="Calibri"/>
                <a:cs typeface="Calibri"/>
              </a:rPr>
              <a:t>th</a:t>
            </a:r>
            <a:r>
              <a:rPr lang="en-GB" sz="3600">
                <a:highlight>
                  <a:srgbClr val="FFFF00"/>
                </a:highlight>
                <a:ea typeface="Calibri"/>
                <a:cs typeface="Calibri"/>
              </a:rPr>
              <a:t> June at 2.00pm – 3.30pm</a:t>
            </a:r>
            <a:endParaRPr lang="en-GB" sz="3600">
              <a:ea typeface="Calibri"/>
              <a:cs typeface="Calibri"/>
            </a:endParaRPr>
          </a:p>
          <a:p>
            <a:r>
              <a:rPr lang="en-GB" sz="3600">
                <a:highlight>
                  <a:srgbClr val="FFFF00"/>
                </a:highlight>
                <a:ea typeface="Calibri"/>
                <a:cs typeface="Calibri"/>
              </a:rPr>
              <a:t>Thursday 11</a:t>
            </a:r>
            <a:r>
              <a:rPr lang="en-GB" sz="2400" baseline="30000">
                <a:ea typeface="Calibri"/>
                <a:cs typeface="Calibri"/>
              </a:rPr>
              <a:t>th</a:t>
            </a:r>
            <a:r>
              <a:rPr lang="en-GB" sz="3600">
                <a:highlight>
                  <a:srgbClr val="FFFF00"/>
                </a:highlight>
                <a:ea typeface="Calibri"/>
                <a:cs typeface="Calibri"/>
              </a:rPr>
              <a:t> June at 5.30pm – 7.00pm</a:t>
            </a:r>
            <a:endParaRPr lang="en-GB"/>
          </a:p>
        </p:txBody>
      </p:sp>
    </p:spTree>
    <p:extLst>
      <p:ext uri="{BB962C8B-B14F-4D97-AF65-F5344CB8AC3E}">
        <p14:creationId xmlns:p14="http://schemas.microsoft.com/office/powerpoint/2010/main" val="775124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07A4-99A6-88B1-C624-AE882AF6D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A5B5F-B079-6F65-F452-9102A2A23486}"/>
              </a:ext>
            </a:extLst>
          </p:cNvPr>
          <p:cNvSpPr>
            <a:spLocks noGrp="1"/>
          </p:cNvSpPr>
          <p:nvPr>
            <p:ph type="title"/>
          </p:nvPr>
        </p:nvSpPr>
        <p:spPr>
          <a:xfrm>
            <a:off x="669985" y="370114"/>
            <a:ext cx="10972800" cy="1143000"/>
          </a:xfrm>
        </p:spPr>
        <p:txBody>
          <a:bodyPr/>
          <a:lstStyle/>
          <a:p>
            <a:r>
              <a:rPr lang="en-GB" sz="6000" b="1"/>
              <a:t>Early Years Updates</a:t>
            </a:r>
          </a:p>
        </p:txBody>
      </p:sp>
      <p:sp>
        <p:nvSpPr>
          <p:cNvPr id="3" name="Content Placeholder 2">
            <a:extLst>
              <a:ext uri="{FF2B5EF4-FFF2-40B4-BE49-F238E27FC236}">
                <a16:creationId xmlns:a16="http://schemas.microsoft.com/office/drawing/2014/main" id="{6DE6F5BD-D0D1-F3B8-AF53-00D67D86B286}"/>
              </a:ext>
            </a:extLst>
          </p:cNvPr>
          <p:cNvSpPr>
            <a:spLocks noGrp="1"/>
          </p:cNvSpPr>
          <p:nvPr>
            <p:ph idx="1"/>
          </p:nvPr>
        </p:nvSpPr>
        <p:spPr>
          <a:xfrm>
            <a:off x="549215" y="1324161"/>
            <a:ext cx="10972800" cy="5163725"/>
          </a:xfrm>
        </p:spPr>
        <p:txBody>
          <a:bodyPr lIns="91440" tIns="45720" rIns="91440" bIns="45720" anchor="t"/>
          <a:lstStyle/>
          <a:p>
            <a:r>
              <a:rPr lang="en-GB" sz="3600"/>
              <a:t>Low Level Concerns Training by LADO – dates booked;</a:t>
            </a:r>
            <a:endParaRPr lang="en-GB" sz="3600">
              <a:ea typeface="Calibri"/>
              <a:cs typeface="Calibri"/>
            </a:endParaRPr>
          </a:p>
          <a:p>
            <a:pPr marL="0" indent="0">
              <a:buNone/>
            </a:pPr>
            <a:r>
              <a:rPr lang="en-GB" sz="3600"/>
              <a:t>    May 19</a:t>
            </a:r>
            <a:r>
              <a:rPr lang="en-GB" sz="3600" baseline="30000"/>
              <a:t>th</a:t>
            </a:r>
            <a:r>
              <a:rPr lang="en-GB" sz="3600"/>
              <a:t> 9.30am-11.30am and July 7</a:t>
            </a:r>
            <a:r>
              <a:rPr lang="en-GB" sz="3600" baseline="30000"/>
              <a:t>th  </a:t>
            </a:r>
            <a:r>
              <a:rPr lang="en-GB" sz="3600"/>
              <a:t>9.30am-     11.30am</a:t>
            </a:r>
            <a:endParaRPr lang="en-GB" sz="3600">
              <a:ea typeface="Calibri"/>
              <a:cs typeface="Calibri"/>
            </a:endParaRPr>
          </a:p>
          <a:p>
            <a:r>
              <a:rPr lang="en-GB" sz="3600"/>
              <a:t>Safeguarding Audit- deadline is 31</a:t>
            </a:r>
            <a:r>
              <a:rPr lang="en-GB" sz="3600" baseline="30000"/>
              <a:t>st</a:t>
            </a:r>
            <a:r>
              <a:rPr lang="en-GB" sz="3600"/>
              <a:t> July 2026</a:t>
            </a:r>
          </a:p>
          <a:p>
            <a:r>
              <a:rPr lang="en-GB" sz="3600"/>
              <a:t>DfE Prevent in Education Training</a:t>
            </a:r>
          </a:p>
          <a:p>
            <a:pPr marL="0" indent="0">
              <a:buNone/>
            </a:pPr>
            <a:r>
              <a:rPr lang="en-GB" sz="2800">
                <a:hlinkClick r:id="rId3"/>
              </a:rPr>
              <a:t>Regional CONTEST co-ordinators - GOV.UK</a:t>
            </a:r>
            <a:endParaRPr lang="en-GB" sz="2800">
              <a:ea typeface="Calibri"/>
              <a:cs typeface="Calibri"/>
            </a:endParaRPr>
          </a:p>
          <a:p>
            <a:r>
              <a:rPr lang="en-GB" sz="3600"/>
              <a:t>New email </a:t>
            </a:r>
            <a:r>
              <a:rPr lang="en-GB" sz="2800">
                <a:hlinkClick r:id="rId4"/>
              </a:rPr>
              <a:t>eysafeguarding@bristol.gov.uk</a:t>
            </a:r>
            <a:r>
              <a:rPr lang="en-GB" sz="2800"/>
              <a:t> </a:t>
            </a:r>
          </a:p>
          <a:p>
            <a:endParaRPr lang="en-GB" sz="3600">
              <a:ea typeface="Calibri"/>
              <a:cs typeface="Calibri"/>
            </a:endParaRPr>
          </a:p>
        </p:txBody>
      </p:sp>
    </p:spTree>
    <p:extLst>
      <p:ext uri="{BB962C8B-B14F-4D97-AF65-F5344CB8AC3E}">
        <p14:creationId xmlns:p14="http://schemas.microsoft.com/office/powerpoint/2010/main" val="28731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FEB03-E971-C0E1-3FEB-A413ACB90971}"/>
              </a:ext>
            </a:extLst>
          </p:cNvPr>
          <p:cNvSpPr>
            <a:spLocks noGrp="1"/>
          </p:cNvSpPr>
          <p:nvPr>
            <p:ph idx="1"/>
          </p:nvPr>
        </p:nvSpPr>
        <p:spPr>
          <a:xfrm>
            <a:off x="609600" y="389297"/>
            <a:ext cx="10972800" cy="5736873"/>
          </a:xfrm>
        </p:spPr>
        <p:txBody>
          <a:bodyPr lIns="91440" tIns="45720" rIns="91440" bIns="45720" anchor="t"/>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5400" b="0" i="0" u="none" strike="noStrike" kern="1200" cap="none" spc="0" normalizeH="0" baseline="0" noProof="0">
                <a:ln>
                  <a:noFill/>
                </a:ln>
                <a:solidFill>
                  <a:prstClr val="black"/>
                </a:solidFill>
                <a:effectLst/>
                <a:uLnTx/>
                <a:uFillTx/>
                <a:latin typeface="Calibri"/>
                <a:ea typeface="+mn-ea"/>
                <a:cs typeface="+mn-cs"/>
              </a:rPr>
              <a:t>Thank-you for attending this session.</a:t>
            </a:r>
          </a:p>
          <a:p>
            <a:pPr marL="0" indent="0" algn="ctr">
              <a:buNone/>
              <a:defRPr/>
            </a:pPr>
            <a:r>
              <a:rPr kumimoji="0" lang="en-GB" sz="4400" b="0" i="0" u="none" strike="noStrike" kern="1200" cap="none" spc="0" normalizeH="0" baseline="0" noProof="0">
                <a:ln>
                  <a:noFill/>
                </a:ln>
                <a:solidFill>
                  <a:prstClr val="black"/>
                </a:solidFill>
                <a:effectLst/>
                <a:uLnTx/>
                <a:uFillTx/>
                <a:latin typeface="Calibri"/>
                <a:ea typeface="+mn-ea"/>
                <a:cs typeface="+mn-cs"/>
              </a:rPr>
              <a:t>If you have any questions or topic ideas for future meetings, please email them to us and we can liaise with the relevant person and respond to you. </a:t>
            </a:r>
            <a:endParaRPr lang="en-GB" sz="3600">
              <a:solidFill>
                <a:prstClr val="black"/>
              </a:solidFill>
              <a:latin typeface="Calibri"/>
            </a:endParaRPr>
          </a:p>
          <a:p>
            <a:pPr marL="0" indent="0" algn="ctr">
              <a:buNone/>
              <a:defRPr/>
            </a:pPr>
            <a:r>
              <a:rPr lang="en-GB" sz="3600">
                <a:ea typeface="Calibri"/>
                <a:cs typeface="Calibri"/>
                <a:hlinkClick r:id="rId3">
                  <a:extLst>
                    <a:ext uri="{A12FA001-AC4F-418D-AE19-62706E023703}">
                      <ahyp:hlinkClr xmlns:ahyp="http://schemas.microsoft.com/office/drawing/2018/hyperlinkcolor" val="tx"/>
                    </a:ext>
                  </a:extLst>
                </a:hlinkClick>
              </a:rPr>
              <a:t>eysafeguarding@bristol.gov.uk</a:t>
            </a:r>
            <a:r>
              <a:rPr lang="en-GB" sz="3600">
                <a:ea typeface="Calibri"/>
                <a:cs typeface="Calibri"/>
              </a:rPr>
              <a:t> </a:t>
            </a:r>
          </a:p>
          <a:p>
            <a:pPr marL="0" indent="0" algn="ctr">
              <a:buNone/>
              <a:defRPr/>
            </a:pPr>
            <a:r>
              <a:rPr lang="en-GB" sz="3600">
                <a:ea typeface="Calibri"/>
                <a:cs typeface="Calibri"/>
                <a:hlinkClick r:id="rId4">
                  <a:extLst>
                    <a:ext uri="{A12FA001-AC4F-418D-AE19-62706E023703}">
                      <ahyp:hlinkClr xmlns:ahyp="http://schemas.microsoft.com/office/drawing/2018/hyperlinkcolor" val="tx"/>
                    </a:ext>
                  </a:extLst>
                </a:hlinkClick>
              </a:rPr>
              <a:t>askcyps@bristol.gov.uk</a:t>
            </a:r>
            <a:r>
              <a:rPr lang="en-GB" sz="3600">
                <a:ea typeface="Calibri"/>
                <a:cs typeface="Calibri"/>
              </a:rPr>
              <a:t> </a:t>
            </a:r>
            <a:endParaRPr lang="en-GB">
              <a:ea typeface="Calibri"/>
              <a:cs typeface="Calibri"/>
            </a:endParaRPr>
          </a:p>
        </p:txBody>
      </p:sp>
    </p:spTree>
    <p:extLst>
      <p:ext uri="{BB962C8B-B14F-4D97-AF65-F5344CB8AC3E}">
        <p14:creationId xmlns:p14="http://schemas.microsoft.com/office/powerpoint/2010/main" val="226487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1853-25AC-4966-9253-C717C310CFB6}"/>
              </a:ext>
            </a:extLst>
          </p:cNvPr>
          <p:cNvSpPr>
            <a:spLocks noGrp="1"/>
          </p:cNvSpPr>
          <p:nvPr>
            <p:ph type="ctrTitle"/>
          </p:nvPr>
        </p:nvSpPr>
        <p:spPr>
          <a:xfrm>
            <a:off x="914400" y="569658"/>
            <a:ext cx="10363200" cy="1433154"/>
          </a:xfrm>
        </p:spPr>
        <p:txBody>
          <a:bodyPr/>
          <a:lstStyle/>
          <a:p>
            <a:r>
              <a:rPr lang="en-GB" sz="6600" b="1"/>
              <a:t>Agenda</a:t>
            </a:r>
          </a:p>
        </p:txBody>
      </p:sp>
      <p:sp>
        <p:nvSpPr>
          <p:cNvPr id="3" name="Content Placeholder 2">
            <a:extLst>
              <a:ext uri="{FF2B5EF4-FFF2-40B4-BE49-F238E27FC236}">
                <a16:creationId xmlns:a16="http://schemas.microsoft.com/office/drawing/2014/main" id="{986183FB-326E-4E52-89A8-DF43266DEAFB}"/>
              </a:ext>
            </a:extLst>
          </p:cNvPr>
          <p:cNvSpPr>
            <a:spLocks noGrp="1"/>
          </p:cNvSpPr>
          <p:nvPr>
            <p:ph type="subTitle" idx="1"/>
          </p:nvPr>
        </p:nvSpPr>
        <p:spPr>
          <a:xfrm>
            <a:off x="980768" y="1428136"/>
            <a:ext cx="9382432" cy="4567083"/>
          </a:xfrm>
        </p:spPr>
        <p:txBody>
          <a:bodyPr lIns="91440" tIns="45720" rIns="91440" bIns="45720" anchor="t"/>
          <a:lstStyle/>
          <a:p>
            <a:endParaRPr lang="en-GB"/>
          </a:p>
          <a:p>
            <a:pPr marL="457200" indent="-457200" algn="just">
              <a:buChar char="•"/>
            </a:pPr>
            <a:r>
              <a:rPr lang="en-GB">
                <a:solidFill>
                  <a:schemeClr val="tx1"/>
                </a:solidFill>
              </a:rPr>
              <a:t>Updates: Safeguarding in Education Team – Colin Clements</a:t>
            </a:r>
            <a:endParaRPr lang="en-GB">
              <a:solidFill>
                <a:schemeClr val="tx1"/>
              </a:solidFill>
              <a:ea typeface="Calibri"/>
              <a:cs typeface="Calibri"/>
            </a:endParaRPr>
          </a:p>
          <a:p>
            <a:pPr marL="457200" indent="-457200" algn="just">
              <a:buChar char="•"/>
            </a:pPr>
            <a:r>
              <a:rPr lang="en-GB">
                <a:solidFill>
                  <a:schemeClr val="tx1"/>
                </a:solidFill>
              </a:rPr>
              <a:t>Safer sleep – updates from Sept 2026</a:t>
            </a:r>
            <a:endParaRPr lang="en-GB">
              <a:solidFill>
                <a:schemeClr val="tx1"/>
              </a:solidFill>
              <a:ea typeface="Calibri"/>
              <a:cs typeface="Calibri"/>
            </a:endParaRPr>
          </a:p>
          <a:p>
            <a:pPr marL="457200" indent="-457200" algn="just">
              <a:buChar char="•"/>
            </a:pPr>
            <a:r>
              <a:rPr kumimoji="0" lang="en-GB" sz="3200" b="0" i="0" u="none" strike="noStrike" kern="1200" cap="none" spc="0" normalizeH="0" baseline="0" noProof="0">
                <a:ln>
                  <a:noFill/>
                </a:ln>
                <a:solidFill>
                  <a:schemeClr val="tx1"/>
                </a:solidFill>
                <a:effectLst/>
                <a:uLnTx/>
                <a:uFillTx/>
                <a:latin typeface="Calibri"/>
                <a:ea typeface="+mn-ea"/>
                <a:cs typeface="+mn-cs"/>
              </a:rPr>
              <a:t>BAND Updates – Julie Edwards</a:t>
            </a:r>
            <a:endParaRPr lang="en-GB">
              <a:solidFill>
                <a:schemeClr val="tx1"/>
              </a:solidFill>
              <a:ea typeface="Calibri"/>
              <a:cs typeface="Calibri"/>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a:ln>
                  <a:noFill/>
                </a:ln>
                <a:solidFill>
                  <a:schemeClr val="tx1"/>
                </a:solidFill>
                <a:effectLst/>
                <a:uLnTx/>
                <a:uFillTx/>
                <a:latin typeface="Calibri"/>
                <a:ea typeface="+mn-ea"/>
                <a:cs typeface="+mn-cs"/>
              </a:rPr>
              <a:t>Early Years Updates – Fiona Townsend/Jayne MacIver</a:t>
            </a:r>
            <a:endParaRPr lang="en-GB" sz="3200" b="0" i="0" u="none" strike="noStrike" kern="1200" cap="none" spc="0" normalizeH="0" baseline="0" noProof="0">
              <a:ln>
                <a:noFill/>
              </a:ln>
              <a:solidFill>
                <a:schemeClr val="tx1"/>
              </a:solidFill>
              <a:effectLst/>
              <a:uLnTx/>
              <a:uFillTx/>
              <a:latin typeface="Calibri"/>
              <a:ea typeface="Calibri"/>
              <a:cs typeface="Calibri"/>
            </a:endParaRPr>
          </a:p>
          <a:p>
            <a:pPr marL="0" indent="0">
              <a:buNone/>
            </a:pPr>
            <a:endParaRPr lang="en-GB"/>
          </a:p>
        </p:txBody>
      </p:sp>
    </p:spTree>
    <p:extLst>
      <p:ext uri="{BB962C8B-B14F-4D97-AF65-F5344CB8AC3E}">
        <p14:creationId xmlns:p14="http://schemas.microsoft.com/office/powerpoint/2010/main" val="407624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F537-C964-31C9-0275-D74EDAA7BADA}"/>
              </a:ext>
            </a:extLst>
          </p:cNvPr>
          <p:cNvSpPr>
            <a:spLocks noGrp="1"/>
          </p:cNvSpPr>
          <p:nvPr>
            <p:ph type="ctrTitle"/>
          </p:nvPr>
        </p:nvSpPr>
        <p:spPr>
          <a:xfrm>
            <a:off x="914400" y="1486770"/>
            <a:ext cx="10363200" cy="2113783"/>
          </a:xfrm>
        </p:spPr>
        <p:txBody>
          <a:bodyPr lIns="91440" tIns="45720" rIns="91440" bIns="45720" anchor="t"/>
          <a:lstStyle/>
          <a:p>
            <a:r>
              <a:rPr lang="en-GB" sz="6000" b="1"/>
              <a:t>Helen MacDonald/Colin Clements</a:t>
            </a:r>
          </a:p>
        </p:txBody>
      </p:sp>
      <p:sp>
        <p:nvSpPr>
          <p:cNvPr id="3" name="Subtitle 2">
            <a:extLst>
              <a:ext uri="{FF2B5EF4-FFF2-40B4-BE49-F238E27FC236}">
                <a16:creationId xmlns:a16="http://schemas.microsoft.com/office/drawing/2014/main" id="{FAE0B144-770C-B694-60A9-2A797B511756}"/>
              </a:ext>
            </a:extLst>
          </p:cNvPr>
          <p:cNvSpPr>
            <a:spLocks noGrp="1"/>
          </p:cNvSpPr>
          <p:nvPr>
            <p:ph type="subTitle" idx="1"/>
          </p:nvPr>
        </p:nvSpPr>
        <p:spPr/>
        <p:txBody>
          <a:bodyPr/>
          <a:lstStyle/>
          <a:p>
            <a:r>
              <a:rPr lang="en-GB" sz="4800" b="1">
                <a:solidFill>
                  <a:schemeClr val="tx1"/>
                </a:solidFill>
              </a:rPr>
              <a:t>Safeguarding in Education Team</a:t>
            </a:r>
          </a:p>
        </p:txBody>
      </p:sp>
    </p:spTree>
    <p:extLst>
      <p:ext uri="{BB962C8B-B14F-4D97-AF65-F5344CB8AC3E}">
        <p14:creationId xmlns:p14="http://schemas.microsoft.com/office/powerpoint/2010/main" val="369055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31ADF-D95C-CC57-623C-F133BAC90008}"/>
            </a:ext>
          </a:extLst>
        </p:cNvPr>
        <p:cNvGrpSpPr/>
        <p:nvPr/>
      </p:nvGrpSpPr>
      <p:grpSpPr>
        <a:xfrm>
          <a:off x="0" y="0"/>
          <a:ext cx="0" cy="0"/>
          <a:chOff x="0" y="0"/>
          <a:chExt cx="0" cy="0"/>
        </a:xfrm>
      </p:grpSpPr>
      <p:pic>
        <p:nvPicPr>
          <p:cNvPr id="3" name="Picture 2" descr="A group of people sitting in a river">
            <a:extLst>
              <a:ext uri="{FF2B5EF4-FFF2-40B4-BE49-F238E27FC236}">
                <a16:creationId xmlns:a16="http://schemas.microsoft.com/office/drawing/2014/main" id="{4EA901E9-0CFE-47B6-D73C-3A7FC2D5F508}"/>
              </a:ext>
            </a:extLst>
          </p:cNvPr>
          <p:cNvPicPr>
            <a:picLocks noGrp="1" noRot="1" noChangeAspect="1" noMove="1" noResize="1" noEditPoints="1" noAdjustHandles="1" noChangeArrowheads="1" noChangeShapeType="1" noCrop="1"/>
          </p:cNvPicPr>
          <p:nvPr/>
        </p:nvPicPr>
        <p:blipFill>
          <a:blip r:embed="rId2" cstate="print">
            <a:alphaModFix amt="20000"/>
            <a:extLst>
              <a:ext uri="{28A0092B-C50C-407E-A947-70E740481C1C}">
                <a14:useLocalDpi xmlns:a14="http://schemas.microsoft.com/office/drawing/2010/main" val="0"/>
              </a:ext>
            </a:extLst>
          </a:blip>
          <a:srcRect l="539" t="1324" r="926" b="1"/>
          <a:stretch>
            <a:fillRect/>
          </a:stretch>
        </p:blipFill>
        <p:spPr>
          <a:xfrm>
            <a:off x="188934" y="0"/>
            <a:ext cx="11811474" cy="4201459"/>
          </a:xfrm>
          <a:prstGeom prst="rect">
            <a:avLst/>
          </a:prstGeom>
        </p:spPr>
      </p:pic>
      <p:pic>
        <p:nvPicPr>
          <p:cNvPr id="4" name="Picture 3">
            <a:extLst>
              <a:ext uri="{FF2B5EF4-FFF2-40B4-BE49-F238E27FC236}">
                <a16:creationId xmlns:a16="http://schemas.microsoft.com/office/drawing/2014/main" id="{A84D7863-8CDB-5528-C93A-39DADF1D6B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80105" y="98353"/>
            <a:ext cx="727298" cy="747786"/>
          </a:xfrm>
          <a:prstGeom prst="rect">
            <a:avLst/>
          </a:prstGeom>
          <a:noFill/>
          <a:ln w="28575">
            <a:noFill/>
          </a:ln>
        </p:spPr>
      </p:pic>
      <p:sp>
        <p:nvSpPr>
          <p:cNvPr id="7" name="Content Placeholder 6">
            <a:extLst>
              <a:ext uri="{FF2B5EF4-FFF2-40B4-BE49-F238E27FC236}">
                <a16:creationId xmlns:a16="http://schemas.microsoft.com/office/drawing/2014/main" id="{62EC1966-4B2A-E50E-5D7D-81EE8D351AB3}"/>
              </a:ext>
            </a:extLst>
          </p:cNvPr>
          <p:cNvSpPr>
            <a:spLocks noGrp="1"/>
          </p:cNvSpPr>
          <p:nvPr>
            <p:ph idx="1"/>
          </p:nvPr>
        </p:nvSpPr>
        <p:spPr>
          <a:xfrm>
            <a:off x="782034" y="4449976"/>
            <a:ext cx="10627935" cy="1482738"/>
          </a:xfrm>
        </p:spPr>
        <p:txBody>
          <a:bodyPr vert="horz" lIns="62881" tIns="31441" rIns="62881" bIns="31441" rtlCol="0" anchor="t">
            <a:normAutofit/>
          </a:bodyPr>
          <a:lstStyle/>
          <a:p>
            <a:pPr marL="0" indent="0" algn="ctr" defTabSz="628833">
              <a:spcBef>
                <a:spcPct val="0"/>
              </a:spcBef>
              <a:spcAft>
                <a:spcPts val="413"/>
              </a:spcAft>
              <a:buNone/>
            </a:pPr>
            <a:r>
              <a:rPr lang="en-US" sz="4814">
                <a:solidFill>
                  <a:schemeClr val="tx2"/>
                </a:solidFill>
              </a:rPr>
              <a:t>Safeguarding in Education Team</a:t>
            </a:r>
          </a:p>
        </p:txBody>
      </p:sp>
    </p:spTree>
    <p:extLst>
      <p:ext uri="{BB962C8B-B14F-4D97-AF65-F5344CB8AC3E}">
        <p14:creationId xmlns:p14="http://schemas.microsoft.com/office/powerpoint/2010/main" val="129987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08D5-65B5-D592-E0C1-738E9CA9D83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7F2EE98-39C3-F194-465F-CDFC30205C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alphaModFix amt="9000"/>
            <a:extLst>
              <a:ext uri="{28A0092B-C50C-407E-A947-70E740481C1C}">
                <a14:useLocalDpi xmlns:a14="http://schemas.microsoft.com/office/drawing/2010/main" val="0"/>
              </a:ext>
            </a:extLst>
          </a:blip>
          <a:srcRect l="539" t="1324" r="926" b="1"/>
          <a:stretch>
            <a:fillRect/>
          </a:stretch>
        </p:blipFill>
        <p:spPr>
          <a:xfrm>
            <a:off x="188934" y="0"/>
            <a:ext cx="11811474" cy="4201459"/>
          </a:xfrm>
          <a:prstGeom prst="rect">
            <a:avLst/>
          </a:prstGeom>
        </p:spPr>
      </p:pic>
      <p:pic>
        <p:nvPicPr>
          <p:cNvPr id="4" name="Picture 3">
            <a:extLst>
              <a:ext uri="{FF2B5EF4-FFF2-40B4-BE49-F238E27FC236}">
                <a16:creationId xmlns:a16="http://schemas.microsoft.com/office/drawing/2014/main" id="{8ED55F0B-2D8C-13C2-7A4D-DAFEFCC516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80105" y="98353"/>
            <a:ext cx="727298" cy="747786"/>
          </a:xfrm>
          <a:prstGeom prst="rect">
            <a:avLst/>
          </a:prstGeom>
          <a:noFill/>
          <a:ln w="28575">
            <a:noFill/>
          </a:ln>
        </p:spPr>
      </p:pic>
      <p:sp>
        <p:nvSpPr>
          <p:cNvPr id="9" name="Content Placeholder 6">
            <a:extLst>
              <a:ext uri="{FF2B5EF4-FFF2-40B4-BE49-F238E27FC236}">
                <a16:creationId xmlns:a16="http://schemas.microsoft.com/office/drawing/2014/main" id="{F108306A-9488-9D78-01A3-A1C9225D5E20}"/>
              </a:ext>
            </a:extLst>
          </p:cNvPr>
          <p:cNvSpPr txBox="1">
            <a:spLocks/>
          </p:cNvSpPr>
          <p:nvPr/>
        </p:nvSpPr>
        <p:spPr>
          <a:xfrm>
            <a:off x="780704" y="205679"/>
            <a:ext cx="10627935" cy="533134"/>
          </a:xfrm>
          <a:prstGeom prst="rect">
            <a:avLst/>
          </a:prstGeom>
        </p:spPr>
        <p:txBody>
          <a:bodyPr vert="horz" lIns="62881" tIns="31441" rIns="62881" bIns="31441" rtlCol="0" anchor="t">
            <a:normAutofit/>
          </a:bodyPr>
          <a:lstStyle>
            <a:lvl1pPr marL="321983" indent="-321983" algn="l" defTabSz="1287932" rtl="0" eaLnBrk="1" latinLnBrk="0" hangingPunct="1">
              <a:lnSpc>
                <a:spcPct val="90000"/>
              </a:lnSpc>
              <a:spcBef>
                <a:spcPts val="1409"/>
              </a:spcBef>
              <a:buFont typeface="Arial" panose="020B0604020202020204" pitchFamily="34" charset="0"/>
              <a:buChar char="•"/>
              <a:defRPr sz="3944" kern="1200">
                <a:solidFill>
                  <a:schemeClr val="tx1"/>
                </a:solidFill>
                <a:latin typeface="+mn-lt"/>
                <a:ea typeface="+mn-ea"/>
                <a:cs typeface="+mn-cs"/>
              </a:defRPr>
            </a:lvl1pPr>
            <a:lvl2pPr marL="965949" indent="-321983" algn="l" defTabSz="1287932" rtl="0" eaLnBrk="1" latinLnBrk="0" hangingPunct="1">
              <a:lnSpc>
                <a:spcPct val="90000"/>
              </a:lnSpc>
              <a:spcBef>
                <a:spcPts val="704"/>
              </a:spcBef>
              <a:buFont typeface="Arial" panose="020B0604020202020204" pitchFamily="34" charset="0"/>
              <a:buChar char="•"/>
              <a:defRPr sz="3380" kern="1200">
                <a:solidFill>
                  <a:schemeClr val="tx1"/>
                </a:solidFill>
                <a:latin typeface="+mn-lt"/>
                <a:ea typeface="+mn-ea"/>
                <a:cs typeface="+mn-cs"/>
              </a:defRPr>
            </a:lvl2pPr>
            <a:lvl3pPr marL="1609916" indent="-321983" algn="l" defTabSz="1287932" rtl="0" eaLnBrk="1" latinLnBrk="0" hangingPunct="1">
              <a:lnSpc>
                <a:spcPct val="90000"/>
              </a:lnSpc>
              <a:spcBef>
                <a:spcPts val="704"/>
              </a:spcBef>
              <a:buFont typeface="Arial" panose="020B0604020202020204" pitchFamily="34" charset="0"/>
              <a:buChar char="•"/>
              <a:defRPr sz="2817" kern="1200">
                <a:solidFill>
                  <a:schemeClr val="tx1"/>
                </a:solidFill>
                <a:latin typeface="+mn-lt"/>
                <a:ea typeface="+mn-ea"/>
                <a:cs typeface="+mn-cs"/>
              </a:defRPr>
            </a:lvl3pPr>
            <a:lvl4pPr marL="2253882"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4pPr>
            <a:lvl5pPr marL="2897848"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5pPr>
            <a:lvl6pPr marL="3541814"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6pPr>
            <a:lvl7pPr marL="4185780"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7pPr>
            <a:lvl8pPr marL="4829747"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8pPr>
            <a:lvl9pPr marL="5473713"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9pPr>
          </a:lstStyle>
          <a:p>
            <a:pPr marL="0" marR="0" lvl="0" indent="0" algn="ctr" defTabSz="885711" rtl="0" eaLnBrk="1" fontAlgn="auto" latinLnBrk="0" hangingPunct="1">
              <a:lnSpc>
                <a:spcPct val="90000"/>
              </a:lnSpc>
              <a:spcBef>
                <a:spcPts val="969"/>
              </a:spcBef>
              <a:spcAft>
                <a:spcPts val="0"/>
              </a:spcAft>
              <a:buClrTx/>
              <a:buSzTx/>
              <a:buFont typeface="Arial" panose="020B0604020202020204" pitchFamily="34" charset="0"/>
              <a:buNone/>
              <a:tabLst/>
              <a:defRPr/>
            </a:pPr>
            <a:r>
              <a:rPr kumimoji="0" lang="en-GB" sz="3301" b="0" i="0" u="none" strike="noStrike" kern="1200" cap="none" spc="0" normalizeH="0" baseline="0" noProof="0">
                <a:ln>
                  <a:noFill/>
                </a:ln>
                <a:solidFill>
                  <a:srgbClr val="44546A"/>
                </a:solidFill>
                <a:effectLst/>
                <a:uLnTx/>
                <a:uFillTx/>
                <a:latin typeface="Avenir Next LT Pro"/>
                <a:ea typeface="+mn-ea"/>
                <a:cs typeface="+mn-cs"/>
              </a:rPr>
              <a:t>Agenda</a:t>
            </a:r>
          </a:p>
        </p:txBody>
      </p:sp>
      <p:sp>
        <p:nvSpPr>
          <p:cNvPr id="2" name="Rectangle 1">
            <a:extLst>
              <a:ext uri="{FF2B5EF4-FFF2-40B4-BE49-F238E27FC236}">
                <a16:creationId xmlns:a16="http://schemas.microsoft.com/office/drawing/2014/main" id="{9977D84D-D1E2-CF4A-5B25-BFE9E844BEF3}"/>
              </a:ext>
            </a:extLst>
          </p:cNvPr>
          <p:cNvSpPr/>
          <p:nvPr/>
        </p:nvSpPr>
        <p:spPr>
          <a:xfrm>
            <a:off x="284597" y="1156577"/>
            <a:ext cx="11359535" cy="2949453"/>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14416" rtl="0" eaLnBrk="1" fontAlgn="auto" latinLnBrk="0" hangingPunct="1">
              <a:lnSpc>
                <a:spcPct val="100000"/>
              </a:lnSpc>
              <a:spcBef>
                <a:spcPts val="0"/>
              </a:spcBef>
              <a:spcAft>
                <a:spcPts val="0"/>
              </a:spcAft>
              <a:buClrTx/>
              <a:buSzTx/>
              <a:buFontTx/>
              <a:buNone/>
              <a:tabLst/>
              <a:defRPr/>
            </a:pPr>
            <a:endParaRPr kumimoji="0" lang="en-GB" sz="123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892A6B9-7684-EB02-BCA0-8ED2ECD4C055}"/>
              </a:ext>
            </a:extLst>
          </p:cNvPr>
          <p:cNvSpPr txBox="1"/>
          <p:nvPr/>
        </p:nvSpPr>
        <p:spPr>
          <a:xfrm>
            <a:off x="1256559" y="958449"/>
            <a:ext cx="10151560" cy="5495800"/>
          </a:xfrm>
          <a:prstGeom prst="rect">
            <a:avLst/>
          </a:prstGeom>
          <a:noFill/>
        </p:spPr>
        <p:txBody>
          <a:bodyPr wrap="square" lIns="91440" tIns="45720" rIns="91440" bIns="45720" rtlCol="0" anchor="t">
            <a:spAutoFit/>
          </a:bodyPr>
          <a:lstStyle/>
          <a:p>
            <a:pPr marR="0" lvl="0" algn="l" defTabSz="1219170" rtl="0" eaLnBrk="1" fontAlgn="auto" latinLnBrk="0" hangingPunct="1">
              <a:lnSpc>
                <a:spcPct val="100000"/>
              </a:lnSpc>
              <a:spcBef>
                <a:spcPts val="0"/>
              </a:spcBef>
              <a:spcAft>
                <a:spcPts val="0"/>
              </a:spcAft>
              <a:buClrTx/>
              <a:buSzTx/>
              <a:tabLst/>
              <a:defRPr/>
            </a:pPr>
            <a:endParaRPr lang="en-GB" sz="2800" b="0" i="0" u="none" strike="noStrike" kern="1200" cap="none" spc="0" normalizeH="0" baseline="0" noProof="0">
              <a:ln>
                <a:noFill/>
              </a:ln>
              <a:solidFill>
                <a:prstClr val="black"/>
              </a:solidFill>
              <a:effectLst/>
              <a:uLnTx/>
              <a:uFillTx/>
              <a:latin typeface="Arial"/>
              <a:ea typeface="Calibri"/>
              <a:cs typeface="Calibri"/>
            </a:endParaRPr>
          </a:p>
          <a:p>
            <a:pPr marL="457200" indent="-457200" defTabSz="1219170">
              <a:buFont typeface="Wingdings"/>
              <a:buChar char="q"/>
              <a:defRPr/>
            </a:pPr>
            <a:r>
              <a:rPr lang="en-GB" sz="2800">
                <a:solidFill>
                  <a:prstClr val="black"/>
                </a:solidFill>
                <a:latin typeface="Arial"/>
                <a:ea typeface="Calibri"/>
                <a:cs typeface="Arial"/>
              </a:rPr>
              <a:t>SET Updates</a:t>
            </a:r>
            <a:endParaRPr lang="en-GB">
              <a:ea typeface="Calibri" panose="020F0502020204030204"/>
              <a:cs typeface="Calibri" panose="020F0502020204030204"/>
            </a:endParaRPr>
          </a:p>
          <a:p>
            <a:pPr marL="457200" indent="-457200" defTabSz="1219170">
              <a:buFont typeface="Wingdings" panose="05000000000000000000" pitchFamily="2" charset="2"/>
              <a:buChar char="q"/>
              <a:defRPr/>
            </a:pPr>
            <a:r>
              <a:rPr lang="en-GB" sz="2800">
                <a:solidFill>
                  <a:prstClr val="black"/>
                </a:solidFill>
                <a:latin typeface="Arial"/>
                <a:ea typeface="Calibri"/>
                <a:cs typeface="Calibri"/>
              </a:rPr>
              <a:t>Brook traffic light tool</a:t>
            </a:r>
            <a:endParaRPr lang="en-GB" sz="2800" b="0" i="0" u="none" strike="noStrike" kern="1200" cap="none" spc="0" normalizeH="0" baseline="0" noProof="0">
              <a:ln>
                <a:noFill/>
              </a:ln>
              <a:solidFill>
                <a:prstClr val="black"/>
              </a:solidFill>
              <a:effectLst/>
              <a:uLnTx/>
              <a:uFillTx/>
              <a:latin typeface="Arial"/>
              <a:ea typeface="Calibri"/>
              <a:cs typeface="Calibri"/>
            </a:endParaRPr>
          </a:p>
          <a:p>
            <a:pPr marL="457200" indent="-457200" defTabSz="314416">
              <a:buFont typeface="Wingdings" panose="05000000000000000000" pitchFamily="2" charset="2"/>
              <a:buChar char="q"/>
              <a:defRPr/>
            </a:pPr>
            <a:r>
              <a:rPr lang="en-GB" sz="2800">
                <a:solidFill>
                  <a:prstClr val="black"/>
                </a:solidFill>
                <a:latin typeface="Arial"/>
                <a:ea typeface="Calibri"/>
                <a:cs typeface="Calibri"/>
              </a:rPr>
              <a:t>Prevent</a:t>
            </a:r>
          </a:p>
          <a:p>
            <a:pPr marL="457200" indent="-457200" defTabSz="314416">
              <a:buFont typeface="Wingdings" panose="05000000000000000000" pitchFamily="2" charset="2"/>
              <a:buChar char="q"/>
              <a:defRPr/>
            </a:pPr>
            <a:r>
              <a:rPr lang="en-GB" sz="2800">
                <a:solidFill>
                  <a:prstClr val="black"/>
                </a:solidFill>
                <a:latin typeface="Arial"/>
                <a:ea typeface="Calibri"/>
                <a:cs typeface="Calibri"/>
              </a:rPr>
              <a:t>Memorial Day</a:t>
            </a:r>
          </a:p>
          <a:p>
            <a:pPr marL="457200" indent="-457200" defTabSz="314416">
              <a:buFont typeface="Wingdings" panose="05000000000000000000" pitchFamily="2" charset="2"/>
              <a:buChar char="q"/>
              <a:defRPr/>
            </a:pPr>
            <a:r>
              <a:rPr lang="en-GB" sz="2800">
                <a:solidFill>
                  <a:prstClr val="black"/>
                </a:solidFill>
                <a:latin typeface="Arial"/>
                <a:ea typeface="Calibri"/>
                <a:cs typeface="Calibri"/>
              </a:rPr>
              <a:t>Overview of Operation </a:t>
            </a:r>
            <a:r>
              <a:rPr lang="en-GB" sz="2800" err="1">
                <a:solidFill>
                  <a:prstClr val="black"/>
                </a:solidFill>
                <a:latin typeface="Arial"/>
                <a:ea typeface="Calibri"/>
                <a:cs typeface="Calibri"/>
              </a:rPr>
              <a:t>Barracan</a:t>
            </a:r>
            <a:endParaRPr lang="en-GB" sz="2800">
              <a:solidFill>
                <a:prstClr val="black"/>
              </a:solidFill>
              <a:latin typeface="Arial"/>
              <a:ea typeface="Calibri"/>
              <a:cs typeface="Calibri"/>
            </a:endParaRPr>
          </a:p>
          <a:p>
            <a:pPr marL="457200" indent="-457200" defTabSz="314416">
              <a:buFont typeface="Wingdings" panose="05000000000000000000" pitchFamily="2" charset="2"/>
              <a:buChar char="q"/>
              <a:defRPr/>
            </a:pPr>
            <a:r>
              <a:rPr lang="en-GB" sz="2800">
                <a:solidFill>
                  <a:prstClr val="black"/>
                </a:solidFill>
                <a:latin typeface="Arial"/>
                <a:ea typeface="Calibri"/>
                <a:cs typeface="Calibri"/>
              </a:rPr>
              <a:t>Community Safety Incidents</a:t>
            </a:r>
          </a:p>
          <a:p>
            <a:pPr marL="457200" indent="-457200" defTabSz="314416">
              <a:buFont typeface="Wingdings" panose="05000000000000000000" pitchFamily="2" charset="2"/>
              <a:buChar char="q"/>
              <a:defRPr/>
            </a:pPr>
            <a:r>
              <a:rPr lang="en-GB" sz="2800">
                <a:solidFill>
                  <a:prstClr val="black"/>
                </a:solidFill>
                <a:latin typeface="Arial"/>
                <a:ea typeface="Calibri"/>
                <a:cs typeface="Calibri"/>
              </a:rPr>
              <a:t>Measles information pack/health protection update</a:t>
            </a:r>
          </a:p>
          <a:p>
            <a:pPr marL="457200" indent="-457200" defTabSz="314416">
              <a:buFont typeface="Wingdings" panose="05000000000000000000" pitchFamily="2" charset="2"/>
              <a:buChar char="q"/>
              <a:defRPr/>
            </a:pPr>
            <a:r>
              <a:rPr lang="en-GB" sz="2800">
                <a:solidFill>
                  <a:prstClr val="black"/>
                </a:solidFill>
                <a:latin typeface="Arial"/>
                <a:ea typeface="Calibri"/>
                <a:cs typeface="Calibri"/>
              </a:rPr>
              <a:t>Section 175 Audit</a:t>
            </a:r>
          </a:p>
          <a:p>
            <a:pPr marL="457200" indent="-457200" defTabSz="314416">
              <a:buFont typeface="Wingdings" panose="05000000000000000000" pitchFamily="2" charset="2"/>
              <a:buChar char="q"/>
              <a:defRPr/>
            </a:pPr>
            <a:endParaRPr lang="en-GB" sz="2800">
              <a:solidFill>
                <a:prstClr val="black"/>
              </a:solidFill>
              <a:latin typeface="Arial"/>
              <a:ea typeface="Calibri"/>
              <a:cs typeface="Calibri"/>
            </a:endParaRPr>
          </a:p>
          <a:p>
            <a:pPr marL="457200" indent="-457200" defTabSz="314416">
              <a:buFont typeface="Wingdings" panose="05000000000000000000" pitchFamily="2" charset="2"/>
              <a:buChar char="q"/>
              <a:defRPr/>
            </a:pPr>
            <a:endParaRPr lang="en-GB" sz="2800">
              <a:solidFill>
                <a:prstClr val="black"/>
              </a:solidFill>
              <a:latin typeface="Arial"/>
              <a:ea typeface="Calibri"/>
              <a:cs typeface="Calibri"/>
            </a:endParaRPr>
          </a:p>
          <a:p>
            <a:pPr marL="457200" indent="-457200" defTabSz="314416">
              <a:buFont typeface="Wingdings" panose="05000000000000000000" pitchFamily="2" charset="2"/>
              <a:buChar char="q"/>
              <a:defRPr/>
            </a:pPr>
            <a:endParaRPr lang="en-GB" sz="2800">
              <a:solidFill>
                <a:prstClr val="black"/>
              </a:solidFill>
              <a:latin typeface="Arial"/>
              <a:ea typeface="Calibri"/>
              <a:cs typeface="Calibri"/>
            </a:endParaRPr>
          </a:p>
          <a:p>
            <a:pPr defTabSz="314416">
              <a:defRPr/>
            </a:pPr>
            <a:endParaRPr lang="en-GB" sz="1513">
              <a:solidFill>
                <a:prstClr val="black"/>
              </a:solidFill>
              <a:latin typeface="Avenir Next LT Pro" panose="020B0504020202020204" pitchFamily="34" charset="0"/>
            </a:endParaRPr>
          </a:p>
        </p:txBody>
      </p:sp>
      <p:sp>
        <p:nvSpPr>
          <p:cNvPr id="6" name="Rectangle: Diagonal Corners Rounded 5">
            <a:extLst>
              <a:ext uri="{FF2B5EF4-FFF2-40B4-BE49-F238E27FC236}">
                <a16:creationId xmlns:a16="http://schemas.microsoft.com/office/drawing/2014/main" id="{04986B55-89C5-73CC-216D-571C8BB39128}"/>
              </a:ext>
            </a:extLst>
          </p:cNvPr>
          <p:cNvSpPr/>
          <p:nvPr/>
        </p:nvSpPr>
        <p:spPr>
          <a:xfrm>
            <a:off x="461031" y="5701423"/>
            <a:ext cx="11268815" cy="950898"/>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14416"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9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EA8A3F-F225-440E-58D7-C3042672D260}"/>
            </a:ext>
          </a:extLst>
        </p:cNvPr>
        <p:cNvGrpSpPr/>
        <p:nvPr/>
      </p:nvGrpSpPr>
      <p:grpSpPr>
        <a:xfrm>
          <a:off x="0" y="0"/>
          <a:ext cx="0" cy="0"/>
          <a:chOff x="0" y="0"/>
          <a:chExt cx="0" cy="0"/>
        </a:xfrm>
      </p:grpSpPr>
      <p:sp>
        <p:nvSpPr>
          <p:cNvPr id="9" name="Content Placeholder 6">
            <a:extLst>
              <a:ext uri="{FF2B5EF4-FFF2-40B4-BE49-F238E27FC236}">
                <a16:creationId xmlns:a16="http://schemas.microsoft.com/office/drawing/2014/main" id="{DE2C3689-41DC-8BB1-2A56-28838E92A4EC}"/>
              </a:ext>
            </a:extLst>
          </p:cNvPr>
          <p:cNvSpPr txBox="1">
            <a:spLocks/>
          </p:cNvSpPr>
          <p:nvPr/>
        </p:nvSpPr>
        <p:spPr>
          <a:xfrm>
            <a:off x="425886" y="609597"/>
            <a:ext cx="9883036" cy="1330841"/>
          </a:xfrm>
          <a:prstGeom prst="rect">
            <a:avLst/>
          </a:prstGeom>
        </p:spPr>
        <p:txBody>
          <a:bodyPr vert="horz" lIns="91440" tIns="45720" rIns="91440" bIns="45720" rtlCol="0" anchor="ctr">
            <a:normAutofit fontScale="92500" lnSpcReduction="20000"/>
          </a:bodyPr>
          <a:lstStyle>
            <a:lvl1pPr marL="321983" indent="-321983" algn="l" defTabSz="1287932" rtl="0" eaLnBrk="1" latinLnBrk="0" hangingPunct="1">
              <a:lnSpc>
                <a:spcPct val="90000"/>
              </a:lnSpc>
              <a:spcBef>
                <a:spcPts val="1409"/>
              </a:spcBef>
              <a:buFont typeface="Arial" panose="020B0604020202020204" pitchFamily="34" charset="0"/>
              <a:buChar char="•"/>
              <a:defRPr sz="3944" kern="1200">
                <a:solidFill>
                  <a:schemeClr val="tx1"/>
                </a:solidFill>
                <a:latin typeface="+mn-lt"/>
                <a:ea typeface="+mn-ea"/>
                <a:cs typeface="+mn-cs"/>
              </a:defRPr>
            </a:lvl1pPr>
            <a:lvl2pPr marL="965949" indent="-321983" algn="l" defTabSz="1287932" rtl="0" eaLnBrk="1" latinLnBrk="0" hangingPunct="1">
              <a:lnSpc>
                <a:spcPct val="90000"/>
              </a:lnSpc>
              <a:spcBef>
                <a:spcPts val="704"/>
              </a:spcBef>
              <a:buFont typeface="Arial" panose="020B0604020202020204" pitchFamily="34" charset="0"/>
              <a:buChar char="•"/>
              <a:defRPr sz="3380" kern="1200">
                <a:solidFill>
                  <a:schemeClr val="tx1"/>
                </a:solidFill>
                <a:latin typeface="+mn-lt"/>
                <a:ea typeface="+mn-ea"/>
                <a:cs typeface="+mn-cs"/>
              </a:defRPr>
            </a:lvl2pPr>
            <a:lvl3pPr marL="1609916" indent="-321983" algn="l" defTabSz="1287932" rtl="0" eaLnBrk="1" latinLnBrk="0" hangingPunct="1">
              <a:lnSpc>
                <a:spcPct val="90000"/>
              </a:lnSpc>
              <a:spcBef>
                <a:spcPts val="704"/>
              </a:spcBef>
              <a:buFont typeface="Arial" panose="020B0604020202020204" pitchFamily="34" charset="0"/>
              <a:buChar char="•"/>
              <a:defRPr sz="2817" kern="1200">
                <a:solidFill>
                  <a:schemeClr val="tx1"/>
                </a:solidFill>
                <a:latin typeface="+mn-lt"/>
                <a:ea typeface="+mn-ea"/>
                <a:cs typeface="+mn-cs"/>
              </a:defRPr>
            </a:lvl3pPr>
            <a:lvl4pPr marL="2253882"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4pPr>
            <a:lvl5pPr marL="2897848"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5pPr>
            <a:lvl6pPr marL="3541814"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6pPr>
            <a:lvl7pPr marL="4185780"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7pPr>
            <a:lvl8pPr marL="4829747"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8pPr>
            <a:lvl9pPr marL="5473713" indent="-321983" algn="l" defTabSz="1287932"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9pPr>
          </a:lstStyle>
          <a:p>
            <a:pPr marL="0" indent="0" defTabSz="914400">
              <a:spcBef>
                <a:spcPct val="0"/>
              </a:spcBef>
              <a:spcAft>
                <a:spcPts val="600"/>
              </a:spcAft>
              <a:buNone/>
            </a:pPr>
            <a:endParaRPr lang="en-US" sz="2400" kern="1200">
              <a:solidFill>
                <a:schemeClr val="tx1"/>
              </a:solidFill>
              <a:latin typeface="+mj-lt"/>
              <a:ea typeface="+mj-ea"/>
              <a:cs typeface="+mj-cs"/>
            </a:endParaRPr>
          </a:p>
          <a:p>
            <a:pPr marL="0" indent="0" defTabSz="914400">
              <a:spcBef>
                <a:spcPct val="0"/>
              </a:spcBef>
              <a:spcAft>
                <a:spcPts val="600"/>
              </a:spcAft>
              <a:buNone/>
            </a:pPr>
            <a:endParaRPr lang="en-US" sz="2400" kern="1200">
              <a:solidFill>
                <a:schemeClr val="tx1"/>
              </a:solidFill>
              <a:latin typeface="+mj-lt"/>
              <a:ea typeface="+mj-ea"/>
              <a:cs typeface="+mj-cs"/>
            </a:endParaRPr>
          </a:p>
          <a:p>
            <a:pPr marL="0" indent="0" defTabSz="914400">
              <a:spcBef>
                <a:spcPct val="0"/>
              </a:spcBef>
              <a:spcAft>
                <a:spcPts val="600"/>
              </a:spcAft>
              <a:buNone/>
            </a:pPr>
            <a:r>
              <a:rPr lang="en-US" sz="4400" kern="1200">
                <a:solidFill>
                  <a:schemeClr val="tx1"/>
                </a:solidFill>
                <a:latin typeface="Arial" panose="020B0604020202020204" pitchFamily="34" charset="0"/>
                <a:ea typeface="+mj-ea"/>
                <a:cs typeface="Arial" panose="020B0604020202020204" pitchFamily="34" charset="0"/>
              </a:rPr>
              <a:t>SET updates</a:t>
            </a:r>
          </a:p>
          <a:p>
            <a:pPr marL="0" indent="0" defTabSz="914400">
              <a:spcBef>
                <a:spcPct val="0"/>
              </a:spcBef>
              <a:spcAft>
                <a:spcPts val="600"/>
              </a:spcAft>
              <a:buNone/>
            </a:pPr>
            <a:endParaRPr lang="en-US" sz="2400" kern="1200">
              <a:solidFill>
                <a:schemeClr val="tx1"/>
              </a:solidFill>
              <a:latin typeface="+mj-lt"/>
              <a:ea typeface="+mj-ea"/>
              <a:cs typeface="+mj-cs"/>
            </a:endParaRPr>
          </a:p>
          <a:p>
            <a:pPr marL="0" indent="0" defTabSz="914400">
              <a:spcBef>
                <a:spcPct val="0"/>
              </a:spcBef>
              <a:spcAft>
                <a:spcPts val="600"/>
              </a:spcAft>
              <a:buNone/>
            </a:pPr>
            <a:endParaRPr lang="en-US" sz="2400" kern="1200">
              <a:solidFill>
                <a:schemeClr val="tx1"/>
              </a:solidFill>
              <a:latin typeface="+mj-lt"/>
              <a:ea typeface="+mj-ea"/>
              <a:cs typeface="+mj-cs"/>
            </a:endParaRPr>
          </a:p>
          <a:p>
            <a:pPr marL="0" indent="0" defTabSz="914400">
              <a:spcBef>
                <a:spcPct val="0"/>
              </a:spcBef>
              <a:spcAft>
                <a:spcPts val="600"/>
              </a:spcAft>
              <a:buNone/>
            </a:pPr>
            <a:endParaRPr lang="en-US" sz="24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DFA9207E-E73B-9BC8-DA22-80863E2AEBE7}"/>
              </a:ext>
            </a:extLst>
          </p:cNvPr>
          <p:cNvSpPr txBox="1"/>
          <p:nvPr/>
        </p:nvSpPr>
        <p:spPr>
          <a:xfrm>
            <a:off x="425886" y="2194100"/>
            <a:ext cx="6662122" cy="3908588"/>
          </a:xfrm>
          <a:prstGeom prst="rect">
            <a:avLst/>
          </a:prstGeom>
        </p:spPr>
        <p:txBody>
          <a:bodyPr vert="horz" lIns="91440" tIns="45720" rIns="91440" bIns="45720" rtlCol="0" anchor="t">
            <a:normAutofit/>
          </a:bodyPr>
          <a:lstStyle/>
          <a:p>
            <a:pPr marL="285750" indent="-228600" fontAlgn="t">
              <a:lnSpc>
                <a:spcPct val="90000"/>
              </a:lnSpc>
              <a:spcAft>
                <a:spcPts val="600"/>
              </a:spcAft>
              <a:buFont typeface="Arial" panose="020B0604020202020204" pitchFamily="34" charset="0"/>
              <a:buChar char="•"/>
            </a:pPr>
            <a:r>
              <a:rPr lang="en-US" sz="1900" b="0" i="0">
                <a:effectLst/>
              </a:rPr>
              <a:t>E/C Education Safeguarding Advisor, Claire Lugg, has changed her role and left the Safeguarding in Education Team at the end of April. We wish her well as she continues her work within the local authority.</a:t>
            </a:r>
          </a:p>
          <a:p>
            <a:pPr indent="-228600" fontAlgn="t">
              <a:lnSpc>
                <a:spcPct val="90000"/>
              </a:lnSpc>
              <a:spcAft>
                <a:spcPts val="600"/>
              </a:spcAft>
              <a:buFont typeface="Arial" panose="020B0604020202020204" pitchFamily="34" charset="0"/>
              <a:buChar char="•"/>
            </a:pPr>
            <a:endParaRPr lang="en-US" sz="1900" b="0" i="0">
              <a:effectLst/>
            </a:endParaRPr>
          </a:p>
          <a:p>
            <a:pPr marL="285750" indent="-228600" fontAlgn="t">
              <a:lnSpc>
                <a:spcPct val="90000"/>
              </a:lnSpc>
              <a:spcAft>
                <a:spcPts val="600"/>
              </a:spcAft>
              <a:buFont typeface="Arial" panose="020B0604020202020204" pitchFamily="34" charset="0"/>
              <a:buChar char="•"/>
            </a:pPr>
            <a:r>
              <a:rPr lang="en-US" sz="1900" b="0" i="0">
                <a:effectLst/>
              </a:rPr>
              <a:t>As a result, we will be looking to recruit to </a:t>
            </a:r>
            <a:r>
              <a:rPr lang="en-US" sz="1900"/>
              <a:t>advisor</a:t>
            </a:r>
            <a:r>
              <a:rPr lang="en-US" sz="1900" b="0" i="0">
                <a:effectLst/>
              </a:rPr>
              <a:t> </a:t>
            </a:r>
            <a:r>
              <a:rPr lang="en-US" sz="1900"/>
              <a:t>roles</a:t>
            </a:r>
            <a:r>
              <a:rPr lang="en-US" sz="1900" b="0" i="0">
                <a:effectLst/>
              </a:rPr>
              <a:t> shortly.</a:t>
            </a:r>
            <a:endParaRPr lang="en-US" sz="1900" b="0" i="0">
              <a:effectLst/>
              <a:ea typeface="Calibri"/>
              <a:cs typeface="Calibri"/>
            </a:endParaRPr>
          </a:p>
          <a:p>
            <a:pPr indent="-228600" fontAlgn="t">
              <a:lnSpc>
                <a:spcPct val="90000"/>
              </a:lnSpc>
              <a:spcAft>
                <a:spcPts val="600"/>
              </a:spcAft>
              <a:buFont typeface="Arial" panose="020B0604020202020204" pitchFamily="34" charset="0"/>
              <a:buChar char="•"/>
            </a:pPr>
            <a:endParaRPr lang="en-US" sz="1900" b="0" i="0">
              <a:effectLst/>
            </a:endParaRPr>
          </a:p>
          <a:p>
            <a:pPr marL="285750" indent="-228600" fontAlgn="t">
              <a:lnSpc>
                <a:spcPct val="90000"/>
              </a:lnSpc>
              <a:spcAft>
                <a:spcPts val="600"/>
              </a:spcAft>
              <a:buFont typeface="Arial" panose="020B0604020202020204" pitchFamily="34" charset="0"/>
              <a:buChar char="•"/>
            </a:pPr>
            <a:r>
              <a:rPr lang="en-US" sz="1900" b="0" i="0">
                <a:effectLst/>
              </a:rPr>
              <a:t>We have also successfully recruited to the Business Support Coordinator role and look forward to welcoming the new member of the team. Further communications will follow in due course to formally introduce them.</a:t>
            </a:r>
          </a:p>
        </p:txBody>
      </p:sp>
      <p:pic>
        <p:nvPicPr>
          <p:cNvPr id="3" name="Picture 2">
            <a:extLst>
              <a:ext uri="{FF2B5EF4-FFF2-40B4-BE49-F238E27FC236}">
                <a16:creationId xmlns:a16="http://schemas.microsoft.com/office/drawing/2014/main" id="{B83A6A60-68DD-CE46-052D-953C090A4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362" y="3003610"/>
            <a:ext cx="3482910" cy="2092445"/>
          </a:xfrm>
          <a:prstGeom prst="rect">
            <a:avLst/>
          </a:prstGeom>
        </p:spPr>
      </p:pic>
    </p:spTree>
    <p:extLst>
      <p:ext uri="{BB962C8B-B14F-4D97-AF65-F5344CB8AC3E}">
        <p14:creationId xmlns:p14="http://schemas.microsoft.com/office/powerpoint/2010/main" val="183268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0EE2-114D-577D-EAB1-A42DA5B05255}"/>
              </a:ext>
            </a:extLst>
          </p:cNvPr>
          <p:cNvSpPr>
            <a:spLocks noGrp="1"/>
          </p:cNvSpPr>
          <p:nvPr>
            <p:ph type="title"/>
          </p:nvPr>
        </p:nvSpPr>
        <p:spPr>
          <a:xfrm>
            <a:off x="2941396" y="-1"/>
            <a:ext cx="9161491" cy="3245005"/>
          </a:xfrm>
          <a:solidFill>
            <a:schemeClr val="accent1">
              <a:lumMod val="20000"/>
              <a:lumOff val="80000"/>
            </a:schemeClr>
          </a:solidFill>
        </p:spPr>
        <p:txBody>
          <a:bodyPr>
            <a:normAutofit/>
          </a:bodyPr>
          <a:lstStyle/>
          <a:p>
            <a:pPr algn="ctr"/>
            <a:r>
              <a:rPr lang="en-GB" sz="6000" b="1">
                <a:solidFill>
                  <a:srgbClr val="7030A0"/>
                </a:solidFill>
              </a:rPr>
              <a:t>Brook Sexual Behaviours Traffic Light Tool</a:t>
            </a:r>
          </a:p>
        </p:txBody>
      </p:sp>
      <p:pic>
        <p:nvPicPr>
          <p:cNvPr id="5" name="Content Placeholder 4">
            <a:extLst>
              <a:ext uri="{FF2B5EF4-FFF2-40B4-BE49-F238E27FC236}">
                <a16:creationId xmlns:a16="http://schemas.microsoft.com/office/drawing/2014/main" id="{80B74D97-E7A9-AFB6-4F60-400FF3A1C9FE}"/>
              </a:ext>
            </a:extLst>
          </p:cNvPr>
          <p:cNvPicPr>
            <a:picLocks noGrp="1" noChangeAspect="1"/>
          </p:cNvPicPr>
          <p:nvPr>
            <p:ph idx="1"/>
          </p:nvPr>
        </p:nvPicPr>
        <p:blipFill>
          <a:blip r:embed="rId2"/>
          <a:stretch>
            <a:fillRect/>
          </a:stretch>
        </p:blipFill>
        <p:spPr>
          <a:xfrm>
            <a:off x="90083" y="3245005"/>
            <a:ext cx="12011833" cy="3487621"/>
          </a:xfrm>
          <a:prstGeom prst="rect">
            <a:avLst/>
          </a:prstGeom>
        </p:spPr>
      </p:pic>
      <p:pic>
        <p:nvPicPr>
          <p:cNvPr id="6" name="Picture 5">
            <a:extLst>
              <a:ext uri="{FF2B5EF4-FFF2-40B4-BE49-F238E27FC236}">
                <a16:creationId xmlns:a16="http://schemas.microsoft.com/office/drawing/2014/main" id="{3180F8EC-287E-AB3F-383D-2DA4AD960274}"/>
              </a:ext>
            </a:extLst>
          </p:cNvPr>
          <p:cNvPicPr>
            <a:picLocks noChangeAspect="1"/>
          </p:cNvPicPr>
          <p:nvPr/>
        </p:nvPicPr>
        <p:blipFill>
          <a:blip r:embed="rId3"/>
          <a:stretch>
            <a:fillRect/>
          </a:stretch>
        </p:blipFill>
        <p:spPr>
          <a:xfrm>
            <a:off x="90083" y="0"/>
            <a:ext cx="2843319" cy="3367328"/>
          </a:xfrm>
          <a:prstGeom prst="rect">
            <a:avLst/>
          </a:prstGeom>
        </p:spPr>
      </p:pic>
    </p:spTree>
    <p:extLst>
      <p:ext uri="{BB962C8B-B14F-4D97-AF65-F5344CB8AC3E}">
        <p14:creationId xmlns:p14="http://schemas.microsoft.com/office/powerpoint/2010/main" val="156902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C239-8C03-29BA-2E95-C556AFD91F47}"/>
              </a:ext>
            </a:extLst>
          </p:cNvPr>
          <p:cNvSpPr>
            <a:spLocks noGrp="1"/>
          </p:cNvSpPr>
          <p:nvPr>
            <p:ph type="title"/>
          </p:nvPr>
        </p:nvSpPr>
        <p:spPr>
          <a:xfrm>
            <a:off x="571437" y="365125"/>
            <a:ext cx="10782363" cy="1325563"/>
          </a:xfrm>
        </p:spPr>
        <p:txBody>
          <a:bodyPr>
            <a:normAutofit fontScale="90000"/>
          </a:bodyPr>
          <a:lstStyle/>
          <a:p>
            <a:r>
              <a:rPr lang="en-GB" sz="2700">
                <a:solidFill>
                  <a:srgbClr val="333333"/>
                </a:solidFill>
                <a:latin typeface="Arial" panose="020B0604020202020204" pitchFamily="34" charset="0"/>
                <a:ea typeface="Aptos" panose="020B0004020202020204" pitchFamily="34" charset="0"/>
                <a:cs typeface="Aptos" panose="020B0004020202020204" pitchFamily="34" charset="0"/>
              </a:rPr>
              <a:t>August 21</a:t>
            </a:r>
            <a:r>
              <a:rPr lang="en-GB" sz="2700" baseline="30000">
                <a:solidFill>
                  <a:srgbClr val="333333"/>
                </a:solidFill>
                <a:latin typeface="Arial" panose="020B0604020202020204" pitchFamily="34" charset="0"/>
                <a:ea typeface="Aptos" panose="020B0004020202020204" pitchFamily="34" charset="0"/>
                <a:cs typeface="Aptos" panose="020B0004020202020204" pitchFamily="34" charset="0"/>
              </a:rPr>
              <a:t>st</a:t>
            </a:r>
            <a:r>
              <a:rPr lang="en-GB" sz="2700">
                <a:solidFill>
                  <a:srgbClr val="333333"/>
                </a:solidFill>
                <a:latin typeface="Arial" panose="020B0604020202020204" pitchFamily="34" charset="0"/>
                <a:ea typeface="Aptos" panose="020B0004020202020204" pitchFamily="34" charset="0"/>
                <a:cs typeface="Aptos" panose="020B0004020202020204" pitchFamily="34" charset="0"/>
              </a:rPr>
              <a:t>  will be a new national day to remember the victims and survivors of terrorism. </a:t>
            </a:r>
            <a:br>
              <a:rPr lang="en-GB" sz="4400">
                <a:solidFill>
                  <a:srgbClr val="333333"/>
                </a:solidFill>
                <a:latin typeface="Arial" panose="020B0604020202020204" pitchFamily="34" charset="0"/>
                <a:ea typeface="Aptos" panose="020B0004020202020204" pitchFamily="34" charset="0"/>
                <a:cs typeface="Aptos" panose="020B0004020202020204" pitchFamily="34" charset="0"/>
              </a:rPr>
            </a:br>
            <a:endParaRPr lang="en-GB"/>
          </a:p>
        </p:txBody>
      </p:sp>
      <p:pic>
        <p:nvPicPr>
          <p:cNvPr id="1026" name="eshot_img_8">
            <a:extLst>
              <a:ext uri="{FF2B5EF4-FFF2-40B4-BE49-F238E27FC236}">
                <a16:creationId xmlns:a16="http://schemas.microsoft.com/office/drawing/2014/main" id="{193DB406-CF3A-B7FC-D6BA-EBFF1CD71347}"/>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080658" y="985813"/>
            <a:ext cx="6412630" cy="360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F0422BD-00EA-ECE5-9E57-BCBDC035EE68}"/>
              </a:ext>
            </a:extLst>
          </p:cNvPr>
          <p:cNvSpPr txBox="1"/>
          <p:nvPr/>
        </p:nvSpPr>
        <p:spPr>
          <a:xfrm>
            <a:off x="413658" y="4461550"/>
            <a:ext cx="11429999" cy="2031325"/>
          </a:xfrm>
          <a:prstGeom prst="rect">
            <a:avLst/>
          </a:prstGeom>
          <a:noFill/>
        </p:spPr>
        <p:txBody>
          <a:bodyPr wrap="square">
            <a:spAutoFit/>
          </a:bodyPr>
          <a:lstStyle/>
          <a:p>
            <a:pPr>
              <a:lnSpc>
                <a:spcPts val="1800"/>
              </a:lnSpc>
              <a:buNone/>
            </a:pPr>
            <a:endParaRPr lang="en-GB">
              <a:solidFill>
                <a:srgbClr val="333333"/>
              </a:solidFill>
              <a:latin typeface="Arial" panose="020B0604020202020204" pitchFamily="34" charset="0"/>
              <a:ea typeface="Aptos" panose="020B0004020202020204" pitchFamily="34" charset="0"/>
              <a:cs typeface="Aptos" panose="020B0004020202020204" pitchFamily="34" charset="0"/>
            </a:endParaRPr>
          </a:p>
          <a:p>
            <a:pPr>
              <a:lnSpc>
                <a:spcPts val="1800"/>
              </a:lnSpc>
              <a:buNone/>
            </a:pPr>
            <a:r>
              <a:rPr lang="en-GB" sz="1800">
                <a:solidFill>
                  <a:srgbClr val="333333"/>
                </a:solidFill>
                <a:effectLst/>
                <a:latin typeface="Arial" panose="020B0604020202020204" pitchFamily="34" charset="0"/>
                <a:ea typeface="Aptos" panose="020B0004020202020204" pitchFamily="34" charset="0"/>
                <a:cs typeface="Aptos" panose="020B0004020202020204" pitchFamily="34" charset="0"/>
              </a:rPr>
              <a:t>The inaugural event will focus on supporting those affected by terrorism, sharing their stories and recognising the impact on their lives. </a:t>
            </a:r>
          </a:p>
          <a:p>
            <a:pPr>
              <a:lnSpc>
                <a:spcPts val="1800"/>
              </a:lnSpc>
              <a:buNone/>
            </a:pPr>
            <a:endParaRPr lang="en-GB">
              <a:solidFill>
                <a:srgbClr val="333333"/>
              </a:solidFill>
              <a:latin typeface="Arial" panose="020B0604020202020204" pitchFamily="34" charset="0"/>
              <a:ea typeface="Aptos" panose="020B0004020202020204" pitchFamily="34" charset="0"/>
              <a:cs typeface="Aptos" panose="020B0004020202020204" pitchFamily="34" charset="0"/>
            </a:endParaRPr>
          </a:p>
          <a:p>
            <a:pPr>
              <a:lnSpc>
                <a:spcPts val="1800"/>
              </a:lnSpc>
              <a:buNone/>
            </a:pPr>
            <a:r>
              <a:rPr lang="en-GB" sz="1800">
                <a:solidFill>
                  <a:srgbClr val="333333"/>
                </a:solidFill>
                <a:effectLst/>
                <a:latin typeface="Arial" panose="020B0604020202020204" pitchFamily="34" charset="0"/>
                <a:ea typeface="Aptos" panose="020B0004020202020204" pitchFamily="34" charset="0"/>
                <a:cs typeface="Aptos" panose="020B0004020202020204" pitchFamily="34" charset="0"/>
              </a:rPr>
              <a:t>The date aligns with the UN International Day of Remembrance and Tribute to the Victims of Terrorism.</a:t>
            </a:r>
            <a:endParaRPr lang="en-GB" sz="1800">
              <a:effectLst/>
              <a:latin typeface="Aptos" panose="020B0004020202020204" pitchFamily="34" charset="0"/>
              <a:ea typeface="Aptos" panose="020B0004020202020204" pitchFamily="34" charset="0"/>
              <a:cs typeface="Aptos" panose="020B0004020202020204" pitchFamily="34" charset="0"/>
            </a:endParaRPr>
          </a:p>
          <a:p>
            <a:pPr>
              <a:lnSpc>
                <a:spcPts val="1800"/>
              </a:lnSpc>
              <a:buNone/>
            </a:pPr>
            <a:r>
              <a:rPr lang="en-GB" sz="1800">
                <a:solidFill>
                  <a:srgbClr val="333333"/>
                </a:solidFill>
                <a:effectLst/>
                <a:latin typeface="Arial" panose="020B06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a:solidFill>
                  <a:srgbClr val="333333"/>
                </a:solidFill>
                <a:effectLst/>
                <a:latin typeface="Arial" panose="020B0604020202020204" pitchFamily="34" charset="0"/>
                <a:ea typeface="Aptos" panose="020B0004020202020204" pitchFamily="34" charset="0"/>
              </a:rPr>
              <a:t>Educate Against Hate will be recognising and supporting this national event, with further information on plans for the inaugural day. </a:t>
            </a:r>
            <a:endParaRPr lang="en-GB"/>
          </a:p>
        </p:txBody>
      </p:sp>
      <p:sp>
        <p:nvSpPr>
          <p:cNvPr id="7" name="TextBox 6">
            <a:extLst>
              <a:ext uri="{FF2B5EF4-FFF2-40B4-BE49-F238E27FC236}">
                <a16:creationId xmlns:a16="http://schemas.microsoft.com/office/drawing/2014/main" id="{EF10D1E1-1242-1276-D9E3-BD1E10122A34}"/>
              </a:ext>
            </a:extLst>
          </p:cNvPr>
          <p:cNvSpPr txBox="1"/>
          <p:nvPr/>
        </p:nvSpPr>
        <p:spPr>
          <a:xfrm rot="10800000" flipV="1">
            <a:off x="2700128" y="6123543"/>
            <a:ext cx="8567057" cy="369332"/>
          </a:xfrm>
          <a:prstGeom prst="rect">
            <a:avLst/>
          </a:prstGeom>
          <a:noFill/>
        </p:spPr>
        <p:txBody>
          <a:bodyPr wrap="square">
            <a:spAutoFit/>
          </a:bodyPr>
          <a:lstStyle/>
          <a:p>
            <a:r>
              <a:rPr lang="en-GB" sz="1800" u="none" strike="noStrike">
                <a:solidFill>
                  <a:srgbClr val="FFFFFF"/>
                </a:solidFill>
                <a:effectLst/>
                <a:latin typeface="Arial" panose="020B0604020202020204" pitchFamily="34" charset="0"/>
                <a:ea typeface="Times New Roman" panose="02020603050405020304" pitchFamily="18" charset="0"/>
                <a:cs typeface="Aptos" panose="020B0004020202020204" pitchFamily="34" charset="0"/>
                <a:hlinkClick r:id="rId3"/>
              </a:rPr>
              <a:t>Sign up for the Educate Against Hate newsletter here</a:t>
            </a:r>
            <a:endParaRPr lang="en-GB"/>
          </a:p>
        </p:txBody>
      </p:sp>
      <p:pic>
        <p:nvPicPr>
          <p:cNvPr id="3" name="Picture 2" descr="A close up of a dog tags&#10;&#10;AI-generated content may be incorrect.">
            <a:extLst>
              <a:ext uri="{FF2B5EF4-FFF2-40B4-BE49-F238E27FC236}">
                <a16:creationId xmlns:a16="http://schemas.microsoft.com/office/drawing/2014/main" id="{0875C896-F4C1-0E44-DE3D-C3175322B3D3}"/>
              </a:ext>
            </a:extLst>
          </p:cNvPr>
          <p:cNvPicPr>
            <a:picLocks noChangeAspect="1"/>
          </p:cNvPicPr>
          <p:nvPr/>
        </p:nvPicPr>
        <p:blipFill>
          <a:blip r:embed="rId4"/>
          <a:stretch>
            <a:fillRect/>
          </a:stretch>
        </p:blipFill>
        <p:spPr>
          <a:xfrm>
            <a:off x="3084979" y="981915"/>
            <a:ext cx="6398559" cy="3612217"/>
          </a:xfrm>
          <a:prstGeom prst="rect">
            <a:avLst/>
          </a:prstGeom>
        </p:spPr>
      </p:pic>
    </p:spTree>
    <p:extLst>
      <p:ext uri="{BB962C8B-B14F-4D97-AF65-F5344CB8AC3E}">
        <p14:creationId xmlns:p14="http://schemas.microsoft.com/office/powerpoint/2010/main" val="918417488"/>
      </p:ext>
    </p:extLst>
  </p:cSld>
  <p:clrMapOvr>
    <a:masterClrMapping/>
  </p:clrMapOvr>
</p:sld>
</file>

<file path=ppt/theme/theme1.xml><?xml version="1.0" encoding="utf-8"?>
<a:theme xmlns:a="http://schemas.openxmlformats.org/drawingml/2006/main" name="Template for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tentionEvent xmlns="08957152-6656-4be6-948d-12459300f23e" xsi:nil="true"/>
    <RetentionStartDate xmlns="08957152-6656-4be6-948d-12459300f23e" xsi:nil="true"/>
    <lcf76f155ced4ddcb4097134ff3c332f xmlns="3da0f0a6-848c-4b62-ab71-6a39f0e2b2db">
      <Terms xmlns="http://schemas.microsoft.com/office/infopath/2007/PartnerControls"/>
    </lcf76f155ced4ddcb4097134ff3c332f>
    <TaxCatchAll xmlns="08957152-6656-4be6-948d-12459300f2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657F95E2386544B8C524A38796B045" ma:contentTypeVersion="17" ma:contentTypeDescription="Create a new document." ma:contentTypeScope="" ma:versionID="8c4bfd8643d9bf66ca7bad19c3c2f646">
  <xsd:schema xmlns:xsd="http://www.w3.org/2001/XMLSchema" xmlns:xs="http://www.w3.org/2001/XMLSchema" xmlns:p="http://schemas.microsoft.com/office/2006/metadata/properties" xmlns:ns2="08957152-6656-4be6-948d-12459300f23e" xmlns:ns3="3da0f0a6-848c-4b62-ab71-6a39f0e2b2db" targetNamespace="http://schemas.microsoft.com/office/2006/metadata/properties" ma:root="true" ma:fieldsID="3e730b5cfcf539e7e495c3408804da33" ns2:_="" ns3:_="">
    <xsd:import namespace="08957152-6656-4be6-948d-12459300f23e"/>
    <xsd:import namespace="3da0f0a6-848c-4b62-ab71-6a39f0e2b2db"/>
    <xsd:element name="properties">
      <xsd:complexType>
        <xsd:sequence>
          <xsd:element name="documentManagement">
            <xsd:complexType>
              <xsd:all>
                <xsd:element ref="ns2:RetentionStartDate" minOccurs="0"/>
                <xsd:element ref="ns2:RetentionEvent"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SearchProperties" minOccurs="0"/>
                <xsd:element ref="ns2:SharedWithUsers" minOccurs="0"/>
                <xsd:element ref="ns2: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957152-6656-4be6-948d-12459300f23e" elementFormDefault="qualified">
    <xsd:import namespace="http://schemas.microsoft.com/office/2006/documentManagement/types"/>
    <xsd:import namespace="http://schemas.microsoft.com/office/infopath/2007/PartnerControls"/>
    <xsd:element name="RetentionStartDate" ma:index="8" nillable="true" ma:displayName="Retention Start Date" ma:description="Enter the retention start date (when known), e.g. the date that the retention period is measured from." ma:format="DateOnly" ma:internalName="RetentionStartDate">
      <xsd:simpleType>
        <xsd:restriction base="dms:DateTime"/>
      </xsd:simpleType>
    </xsd:element>
    <xsd:element name="RetentionEvent" ma:index="9" nillable="true" ma:displayName="Retention Event" ma:description="Enter a description of the event that starts the retention period. For example: 'Close of case', 'Date plan expires' etc." ma:internalName="RetentionEvent">
      <xsd:simpleType>
        <xsd:restriction base="dms:Text">
          <xsd:maxLength value="255"/>
        </xsd:restriction>
      </xsd:simpleType>
    </xsd:element>
    <xsd:element name="TaxCatchAll" ma:index="15" nillable="true" ma:displayName="Taxonomy Catch All Column" ma:hidden="true" ma:list="{b5db97d0-e890-45ee-957d-8b55ffb7bd91}" ma:internalName="TaxCatchAll" ma:showField="CatchAllData" ma:web="08957152-6656-4be6-948d-12459300f2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a0f0a6-848c-4b62-ab71-6a39f0e2b2d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cf50c9d-bc8f-48ed-ba3c-7168a5cdc8d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AD5840-10EF-400F-AB11-8100A4FBAE58}">
  <ds:schemaRefs>
    <ds:schemaRef ds:uri="08957152-6656-4be6-948d-12459300f23e"/>
    <ds:schemaRef ds:uri="3da0f0a6-848c-4b62-ab71-6a39f0e2b2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7C096E-4A44-4C19-8F13-F6EDE7228560}">
  <ds:schemaRefs>
    <ds:schemaRef ds:uri="08957152-6656-4be6-948d-12459300f23e"/>
    <ds:schemaRef ds:uri="3da0f0a6-848c-4b62-ab71-6a39f0e2b2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8B7A75-CF14-4721-BCC0-A465F5BD21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2918</Words>
  <Application>Microsoft Office PowerPoint</Application>
  <PresentationFormat>Widescreen</PresentationFormat>
  <Paragraphs>258</Paragraphs>
  <Slides>29</Slides>
  <Notes>24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Aptos</vt:lpstr>
      <vt:lpstr>Aptos Display</vt:lpstr>
      <vt:lpstr>Arial</vt:lpstr>
      <vt:lpstr>Avenir Next LT Pro</vt:lpstr>
      <vt:lpstr>Calibri</vt:lpstr>
      <vt:lpstr>Calibri Light</vt:lpstr>
      <vt:lpstr>Magneto</vt:lpstr>
      <vt:lpstr>Rockwell</vt:lpstr>
      <vt:lpstr>Wingdings</vt:lpstr>
      <vt:lpstr>Template for Training</vt:lpstr>
      <vt:lpstr>2_Office Theme</vt:lpstr>
      <vt:lpstr>3_Office Theme</vt:lpstr>
      <vt:lpstr>Office 2013 - 2022 Theme</vt:lpstr>
      <vt:lpstr>Early Years Designated Safeguarding Leads Network Meeting  Summer 2026 </vt:lpstr>
      <vt:lpstr>Housekeeping</vt:lpstr>
      <vt:lpstr>Agenda</vt:lpstr>
      <vt:lpstr>Helen MacDonald/Colin Clements</vt:lpstr>
      <vt:lpstr>PowerPoint Presentation</vt:lpstr>
      <vt:lpstr>PowerPoint Presentation</vt:lpstr>
      <vt:lpstr>PowerPoint Presentation</vt:lpstr>
      <vt:lpstr>Brook Sexual Behaviours Traffic Light Tool</vt:lpstr>
      <vt:lpstr>August 21st  will be a new national day to remember the victims and survivors of terrorism.  </vt:lpstr>
      <vt:lpstr>Title</vt:lpstr>
      <vt:lpstr>PowerPoint Presentation</vt:lpstr>
      <vt:lpstr>PowerPoint Presentation</vt:lpstr>
      <vt:lpstr>PowerPoint Presentation</vt:lpstr>
      <vt:lpstr>PowerPoint Presentation</vt:lpstr>
      <vt:lpstr>PowerPoint Presentation</vt:lpstr>
      <vt:lpstr>PowerPoint Presentation</vt:lpstr>
      <vt:lpstr>Sleep –updates from Sept 2026</vt:lpstr>
      <vt:lpstr>Proposed updated detail:</vt:lpstr>
      <vt:lpstr>Clarification of the detail:</vt:lpstr>
      <vt:lpstr>Buggies…</vt:lpstr>
      <vt:lpstr>PowerPoint Presentation</vt:lpstr>
      <vt:lpstr>Julie Edwards</vt:lpstr>
      <vt:lpstr> Fiona Townsend </vt:lpstr>
      <vt:lpstr>PowerPoint Presentation</vt:lpstr>
      <vt:lpstr>Early Years screen use</vt:lpstr>
      <vt:lpstr>Multi-Agency Working </vt:lpstr>
      <vt:lpstr>Early Years Updates </vt:lpstr>
      <vt:lpstr>Early Years Updates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Designated Safeguarding Leads Network Meeting  Spring 2023</dc:title>
  <dc:creator>Dawn Butler</dc:creator>
  <cp:lastModifiedBy>Fiona Townsend</cp:lastModifiedBy>
  <cp:revision>35</cp:revision>
  <cp:lastPrinted>2023-06-26T08:21:34Z</cp:lastPrinted>
  <dcterms:created xsi:type="dcterms:W3CDTF">2023-02-13T13:39:17Z</dcterms:created>
  <dcterms:modified xsi:type="dcterms:W3CDTF">2026-05-08T14:51:21Z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fc0e63-07aa-4a42-9f0d-00e32f43700c_Enabled">
    <vt:lpwstr>true</vt:lpwstr>
  </property>
  <property fmtid="{D5CDD505-2E9C-101B-9397-08002B2CF9AE}" pid="3" name="MSIP_Label_e9fc0e63-07aa-4a42-9f0d-00e32f43700c_SetDate">
    <vt:lpwstr>2025-10-10T09:16:18Z</vt:lpwstr>
  </property>
  <property fmtid="{D5CDD505-2E9C-101B-9397-08002B2CF9AE}" pid="4" name="MSIP_Label_e9fc0e63-07aa-4a42-9f0d-00e32f43700c_Method">
    <vt:lpwstr>Standard</vt:lpwstr>
  </property>
  <property fmtid="{D5CDD505-2E9C-101B-9397-08002B2CF9AE}" pid="5" name="MSIP_Label_e9fc0e63-07aa-4a42-9f0d-00e32f43700c_Name">
    <vt:lpwstr>OFFICIAL - Internal</vt:lpwstr>
  </property>
  <property fmtid="{D5CDD505-2E9C-101B-9397-08002B2CF9AE}" pid="6" name="MSIP_Label_e9fc0e63-07aa-4a42-9f0d-00e32f43700c_SiteId">
    <vt:lpwstr>6378a7a5-0f21-4482-aee0-897eb7de331f</vt:lpwstr>
  </property>
  <property fmtid="{D5CDD505-2E9C-101B-9397-08002B2CF9AE}" pid="7" name="MSIP_Label_e9fc0e63-07aa-4a42-9f0d-00e32f43700c_ActionId">
    <vt:lpwstr>dde76a32-2045-442f-bbc8-56831867cddb</vt:lpwstr>
  </property>
  <property fmtid="{D5CDD505-2E9C-101B-9397-08002B2CF9AE}" pid="8" name="MSIP_Label_e9fc0e63-07aa-4a42-9f0d-00e32f43700c_ContentBits">
    <vt:lpwstr>2</vt:lpwstr>
  </property>
  <property fmtid="{D5CDD505-2E9C-101B-9397-08002B2CF9AE}" pid="9" name="MSIP_Label_e9fc0e63-07aa-4a42-9f0d-00e32f43700c_Tag">
    <vt:lpwstr>10, 3, 0, 1</vt:lpwstr>
  </property>
  <property fmtid="{D5CDD505-2E9C-101B-9397-08002B2CF9AE}" pid="10" name="ClassificationContentMarkingFooterLocations">
    <vt:lpwstr>Template for Training:3\2_Office Theme:8\Office Theme:8\1_Office Theme:8\1_Template for Training:3</vt:lpwstr>
  </property>
  <property fmtid="{D5CDD505-2E9C-101B-9397-08002B2CF9AE}" pid="11" name="ClassificationContentMarkingFooterText">
    <vt:lpwstr>OFFICIAL</vt:lpwstr>
  </property>
  <property fmtid="{D5CDD505-2E9C-101B-9397-08002B2CF9AE}" pid="12" name="ContentTypeId">
    <vt:lpwstr>0x01010038657F95E2386544B8C524A38796B045</vt:lpwstr>
  </property>
  <property fmtid="{D5CDD505-2E9C-101B-9397-08002B2CF9AE}" pid="13" name="MediaServiceImageTags">
    <vt:lpwstr/>
  </property>
</Properties>
</file>