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7" r:id="rId5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24" userDrawn="1">
          <p15:clr>
            <a:srgbClr val="A4A3A4"/>
          </p15:clr>
        </p15:guide>
        <p15:guide id="3" pos="6611" userDrawn="1">
          <p15:clr>
            <a:srgbClr val="A4A3A4"/>
          </p15:clr>
        </p15:guide>
        <p15:guide id="4" orient="horz" pos="3016" userDrawn="1">
          <p15:clr>
            <a:srgbClr val="A4A3A4"/>
          </p15:clr>
        </p15:guide>
        <p15:guide id="5" orient="horz" pos="1179" userDrawn="1">
          <p15:clr>
            <a:srgbClr val="A4A3A4"/>
          </p15:clr>
        </p15:guide>
        <p15:guide id="6" orient="horz" pos="2086" userDrawn="1">
          <p15:clr>
            <a:srgbClr val="A4A3A4"/>
          </p15:clr>
        </p15:guide>
        <p15:guide id="7" orient="horz" pos="392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4871"/>
    <a:srgbClr val="31162F"/>
    <a:srgbClr val="3042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ED776D-B8C3-9ADF-380E-890A1641B991}" v="12" dt="2026-08-19T07:48:52.2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pos="124"/>
        <p:guide pos="6611"/>
        <p:guide orient="horz" pos="3016"/>
        <p:guide orient="horz" pos="1179"/>
        <p:guide orient="horz" pos="2086"/>
        <p:guide orient="horz" pos="3923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7756-CAE0-694E-BF88-5DC14158107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6FB3-C5D3-374B-9DA1-41B7800B6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721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7756-CAE0-694E-BF88-5DC14158107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6FB3-C5D3-374B-9DA1-41B7800B6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884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7756-CAE0-694E-BF88-5DC14158107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6FB3-C5D3-374B-9DA1-41B7800B6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207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7756-CAE0-694E-BF88-5DC14158107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6FB3-C5D3-374B-9DA1-41B7800B6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110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82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7756-CAE0-694E-BF88-5DC14158107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6FB3-C5D3-374B-9DA1-41B7800B6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099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7756-CAE0-694E-BF88-5DC14158107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6FB3-C5D3-374B-9DA1-41B7800B6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804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7756-CAE0-694E-BF88-5DC14158107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6FB3-C5D3-374B-9DA1-41B7800B6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97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7756-CAE0-694E-BF88-5DC14158107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6FB3-C5D3-374B-9DA1-41B7800B6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883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7756-CAE0-694E-BF88-5DC14158107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6FB3-C5D3-374B-9DA1-41B7800B6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731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7756-CAE0-694E-BF88-5DC14158107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6FB3-C5D3-374B-9DA1-41B7800B6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1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7756-CAE0-694E-BF88-5DC14158107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6FB3-C5D3-374B-9DA1-41B7800B6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009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57756-CAE0-694E-BF88-5DC14158107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B06FB3-C5D3-374B-9DA1-41B7800B61F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391626-EE8C-A0F5-B068-11CF33051E5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7343775"/>
            <a:ext cx="5445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132006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calendar.bristolearlyyears.org.uk/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10" Type="http://schemas.openxmlformats.org/officeDocument/2006/relationships/hyperlink" Target="https://beyth.co.uk/sph/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sirona-cic.org.uk/children-services/services/early-years-speech-language-therap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3C3C03-53C5-4DE7-9665-F16E61B78ADA}"/>
              </a:ext>
            </a:extLst>
          </p:cNvPr>
          <p:cNvSpPr txBox="1"/>
          <p:nvPr/>
        </p:nvSpPr>
        <p:spPr>
          <a:xfrm>
            <a:off x="204470" y="1536687"/>
            <a:ext cx="3336764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b="1">
                <a:solidFill>
                  <a:srgbClr val="0F4871"/>
                </a:solidFill>
                <a:latin typeface="Aptos"/>
              </a:rPr>
              <a:t>Early Years Managers Clusters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20255D-9169-1CB5-C1F5-FFBE78201111}"/>
              </a:ext>
            </a:extLst>
          </p:cNvPr>
          <p:cNvSpPr txBox="1"/>
          <p:nvPr/>
        </p:nvSpPr>
        <p:spPr>
          <a:xfrm>
            <a:off x="204470" y="1837144"/>
            <a:ext cx="3336761" cy="10618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400"/>
              </a:spcAft>
              <a:buSzPct val="120000"/>
            </a:pPr>
            <a:endParaRPr lang="en-US" sz="1100" b="1">
              <a:latin typeface="Aptos"/>
            </a:endParaRPr>
          </a:p>
          <a:p>
            <a:pPr marL="171450" indent="-171450">
              <a:spcAft>
                <a:spcPts val="400"/>
              </a:spcAft>
              <a:buSzPct val="120000"/>
              <a:buFont typeface="Arial" panose="020B0604020202020204" pitchFamily="34" charset="0"/>
              <a:buChar char="•"/>
            </a:pPr>
            <a:r>
              <a:rPr lang="en-US" sz="1400" b="1">
                <a:latin typeface="Aptos"/>
              </a:rPr>
              <a:t>North – 6th Oct &amp; 17th Nov</a:t>
            </a:r>
            <a:endParaRPr lang="en-US" sz="1400"/>
          </a:p>
          <a:p>
            <a:pPr marL="171450" indent="-171450">
              <a:spcAft>
                <a:spcPts val="400"/>
              </a:spcAft>
              <a:buSzPct val="120000"/>
              <a:buFont typeface="Arial" panose="020B0604020202020204" pitchFamily="34" charset="0"/>
              <a:buChar char="•"/>
            </a:pPr>
            <a:r>
              <a:rPr lang="en-US" sz="1400" b="1"/>
              <a:t>East Central – 13th Oct &amp; 24th Nov</a:t>
            </a:r>
            <a:endParaRPr lang="en-US" sz="1400"/>
          </a:p>
          <a:p>
            <a:pPr marL="171450" indent="-171450">
              <a:spcAft>
                <a:spcPts val="400"/>
              </a:spcAft>
              <a:buSzPct val="120000"/>
              <a:buFont typeface="Arial" panose="020B0604020202020204" pitchFamily="34" charset="0"/>
              <a:buChar char="•"/>
            </a:pPr>
            <a:r>
              <a:rPr lang="en-US" sz="1400" b="1"/>
              <a:t>South – 29th Sept &amp; 24th Nov</a:t>
            </a:r>
            <a:endParaRPr lang="en-US" sz="14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1983C7-AE64-BE8D-5FFD-B66A67B5AA78}"/>
              </a:ext>
            </a:extLst>
          </p:cNvPr>
          <p:cNvSpPr txBox="1"/>
          <p:nvPr/>
        </p:nvSpPr>
        <p:spPr>
          <a:xfrm>
            <a:off x="204468" y="2963706"/>
            <a:ext cx="3336764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b="1">
                <a:solidFill>
                  <a:srgbClr val="0F4871"/>
                </a:solidFill>
                <a:latin typeface="Aptos"/>
              </a:rPr>
              <a:t>School Clusters</a:t>
            </a:r>
            <a:endParaRPr lang="en-US" sz="1600">
              <a:solidFill>
                <a:srgbClr val="000000"/>
              </a:solidFill>
              <a:latin typeface="Aptos"/>
            </a:endParaRPr>
          </a:p>
          <a:p>
            <a:endParaRPr lang="en-US" sz="1400" b="1">
              <a:solidFill>
                <a:srgbClr val="0F4871"/>
              </a:solidFill>
              <a:latin typeface="Aptos"/>
            </a:endParaRPr>
          </a:p>
          <a:p>
            <a:endParaRPr lang="en-US">
              <a:latin typeface="Apto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6F4932-6DD4-C0D9-4E69-74ACA5642774}"/>
              </a:ext>
            </a:extLst>
          </p:cNvPr>
          <p:cNvSpPr txBox="1"/>
          <p:nvPr/>
        </p:nvSpPr>
        <p:spPr>
          <a:xfrm>
            <a:off x="228440" y="3367763"/>
            <a:ext cx="3336760" cy="8412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71450" indent="-171450">
              <a:spcAft>
                <a:spcPts val="400"/>
              </a:spcAft>
              <a:buSzPct val="120000"/>
              <a:buFont typeface="Arial" panose="020B0604020202020204" pitchFamily="34" charset="0"/>
              <a:buChar char="•"/>
            </a:pPr>
            <a:r>
              <a:rPr lang="en-US" sz="1400" b="1"/>
              <a:t>North – 10th Nov</a:t>
            </a:r>
            <a:endParaRPr lang="en-US" sz="1400"/>
          </a:p>
          <a:p>
            <a:pPr marL="171450" indent="-171450">
              <a:spcAft>
                <a:spcPts val="400"/>
              </a:spcAft>
              <a:buSzPct val="120000"/>
              <a:buFont typeface="Arial" panose="020B0604020202020204" pitchFamily="34" charset="0"/>
              <a:buChar char="•"/>
            </a:pPr>
            <a:r>
              <a:rPr lang="en-US" sz="1400" b="1"/>
              <a:t>East Central – 10th Nov</a:t>
            </a:r>
          </a:p>
          <a:p>
            <a:pPr marL="171450" indent="-171450">
              <a:spcAft>
                <a:spcPts val="400"/>
              </a:spcAft>
              <a:buSzPct val="120000"/>
              <a:buFont typeface="Arial" panose="020B0604020202020204" pitchFamily="34" charset="0"/>
              <a:buChar char="•"/>
            </a:pPr>
            <a:r>
              <a:rPr lang="en-US" sz="1400" b="1"/>
              <a:t>South – 10th Nov</a:t>
            </a:r>
            <a:endParaRPr lang="en-US" sz="1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90FB2C-DF24-1884-5C62-C0CBAD767F12}"/>
              </a:ext>
            </a:extLst>
          </p:cNvPr>
          <p:cNvSpPr txBox="1"/>
          <p:nvPr/>
        </p:nvSpPr>
        <p:spPr>
          <a:xfrm>
            <a:off x="3700994" y="2044104"/>
            <a:ext cx="3152252" cy="3108543"/>
          </a:xfrm>
          <a:prstGeom prst="rect">
            <a:avLst/>
          </a:prstGeom>
          <a:noFill/>
        </p:spPr>
        <p:txBody>
          <a:bodyPr wrap="square" lIns="91440" tIns="45720" rIns="91440" bIns="45720" numCol="1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30422D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1400" b="1"/>
              <a:t>Terrific Twos Network – 14th Oct </a:t>
            </a:r>
          </a:p>
          <a:p>
            <a:pPr>
              <a:spcAft>
                <a:spcPts val="600"/>
              </a:spcAft>
              <a:buClr>
                <a:srgbClr val="30422D"/>
              </a:buClr>
              <a:buSzPct val="140000"/>
            </a:pPr>
            <a:r>
              <a:rPr lang="en-US" sz="1400" b="1"/>
              <a:t>&amp; 9th Dec</a:t>
            </a:r>
          </a:p>
          <a:p>
            <a:pPr marL="171450" indent="-171450">
              <a:spcAft>
                <a:spcPts val="600"/>
              </a:spcAft>
              <a:buClr>
                <a:srgbClr val="30422D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1400" b="1" dirty="0"/>
              <a:t>3 &amp; 4 Year Olds Network - 6th Oct</a:t>
            </a:r>
          </a:p>
          <a:p>
            <a:pPr marL="171450" indent="-171450">
              <a:spcAft>
                <a:spcPts val="600"/>
              </a:spcAft>
              <a:buClr>
                <a:srgbClr val="30422D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1400" b="1"/>
              <a:t>Reception Provision Workshops – 25th Nov</a:t>
            </a:r>
          </a:p>
          <a:p>
            <a:pPr marL="171450" indent="-171450">
              <a:spcAft>
                <a:spcPts val="400"/>
              </a:spcAft>
              <a:buClr>
                <a:srgbClr val="30422D"/>
              </a:buClr>
              <a:buSzPct val="140000"/>
              <a:buFont typeface="Arial,Sans-Serif" panose="020B0604020202020204" pitchFamily="34" charset="0"/>
              <a:buChar char="•"/>
            </a:pPr>
            <a:r>
              <a:rPr lang="en-US" sz="1400" b="1"/>
              <a:t>Early Years Leaders In Schools – 25th Nov</a:t>
            </a:r>
            <a:endParaRPr lang="en-US" sz="1400"/>
          </a:p>
          <a:p>
            <a:pPr marL="171450" indent="-171450">
              <a:spcAft>
                <a:spcPts val="400"/>
              </a:spcAft>
              <a:buClr>
                <a:srgbClr val="30422D"/>
              </a:buClr>
              <a:buSzPct val="140000"/>
              <a:buFont typeface="Arial,Sans-Serif" panose="020B0604020202020204" pitchFamily="34" charset="0"/>
              <a:buChar char="•"/>
            </a:pPr>
            <a:r>
              <a:rPr lang="en-US" sz="1400" b="1"/>
              <a:t>Head Teachers &amp; Early Years Leaders Briefing – 12th Oct</a:t>
            </a:r>
          </a:p>
          <a:p>
            <a:pPr marL="171450" indent="-171450">
              <a:spcAft>
                <a:spcPts val="400"/>
              </a:spcAft>
              <a:buClr>
                <a:srgbClr val="30422D"/>
              </a:buClr>
              <a:buSzPct val="140000"/>
              <a:buFont typeface="Arial,Sans-Serif" panose="020B0604020202020204" pitchFamily="34" charset="0"/>
              <a:buChar char="•"/>
            </a:pPr>
            <a:r>
              <a:rPr lang="en-US" sz="1400" b="1"/>
              <a:t>DfE – LA Reception  Assessment Workshop  - </a:t>
            </a:r>
            <a:r>
              <a:rPr lang="en-US" sz="1400" b="1" dirty="0"/>
              <a:t>TBC</a:t>
            </a:r>
            <a:endParaRPr lang="en-US" dirty="0"/>
          </a:p>
          <a:p>
            <a:pPr marL="171450" indent="-171450">
              <a:spcAft>
                <a:spcPts val="600"/>
              </a:spcAft>
              <a:buClr>
                <a:srgbClr val="30422D"/>
              </a:buClr>
              <a:buSzPct val="140000"/>
              <a:buFont typeface="Arial" panose="020B0604020202020204" pitchFamily="34" charset="0"/>
              <a:buChar char="•"/>
            </a:pPr>
            <a:endParaRPr lang="en-US" sz="1200" b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1C76E0-802D-BA6A-1AD0-149A857BD78F}"/>
              </a:ext>
            </a:extLst>
          </p:cNvPr>
          <p:cNvSpPr txBox="1"/>
          <p:nvPr/>
        </p:nvSpPr>
        <p:spPr>
          <a:xfrm>
            <a:off x="204470" y="4434519"/>
            <a:ext cx="3336764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b="1">
                <a:solidFill>
                  <a:srgbClr val="0F4871"/>
                </a:solidFill>
                <a:latin typeface="Aptos"/>
              </a:rPr>
              <a:t>Bristol Baby Practitioner</a:t>
            </a:r>
            <a:endParaRPr lang="en-US" sz="1600" b="1">
              <a:solidFill>
                <a:srgbClr val="0F4871"/>
              </a:solidFill>
              <a:latin typeface="Aptos" panose="020B0004020202020204" pitchFamily="34" charset="0"/>
            </a:endParaRPr>
          </a:p>
          <a:p>
            <a:r>
              <a:rPr lang="en-US" sz="1600" b="1" dirty="0">
                <a:solidFill>
                  <a:srgbClr val="0F4871"/>
                </a:solidFill>
                <a:latin typeface="Aptos"/>
              </a:rPr>
              <a:t> Cluster</a:t>
            </a:r>
            <a:endParaRPr lang="en-US" sz="1600" b="1" dirty="0">
              <a:solidFill>
                <a:srgbClr val="0F4871"/>
              </a:solidFill>
              <a:latin typeface="Aptos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84B65F-8293-E292-63E1-5C141965F419}"/>
              </a:ext>
            </a:extLst>
          </p:cNvPr>
          <p:cNvSpPr txBox="1"/>
          <p:nvPr/>
        </p:nvSpPr>
        <p:spPr>
          <a:xfrm>
            <a:off x="3679075" y="1519753"/>
            <a:ext cx="33367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>
                <a:solidFill>
                  <a:srgbClr val="0F4871"/>
                </a:solidFill>
                <a:latin typeface="Aptos" panose="020B0004020202020204" pitchFamily="34" charset="0"/>
              </a:rPr>
              <a:t>Citywide Networks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2A456A-7FD7-8AF4-8E6A-08C1685C87D5}"/>
              </a:ext>
            </a:extLst>
          </p:cNvPr>
          <p:cNvSpPr txBox="1"/>
          <p:nvPr/>
        </p:nvSpPr>
        <p:spPr>
          <a:xfrm>
            <a:off x="3703793" y="6001280"/>
            <a:ext cx="331204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err="1">
                <a:solidFill>
                  <a:srgbClr val="31162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calendar.bristolearlyyears.org.uk</a:t>
            </a:r>
            <a:endParaRPr lang="en-US" sz="1600" b="1">
              <a:solidFill>
                <a:srgbClr val="31162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E69EE4-309D-44CD-249A-266F55A14F05}"/>
              </a:ext>
            </a:extLst>
          </p:cNvPr>
          <p:cNvSpPr txBox="1"/>
          <p:nvPr/>
        </p:nvSpPr>
        <p:spPr>
          <a:xfrm>
            <a:off x="3703793" y="5770405"/>
            <a:ext cx="331204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solidFill>
                  <a:srgbClr val="31162F"/>
                </a:solidFill>
              </a:rPr>
              <a:t>Book here: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1A120F-BD2D-B3A8-AAEC-EAF32928D58B}"/>
              </a:ext>
            </a:extLst>
          </p:cNvPr>
          <p:cNvSpPr txBox="1"/>
          <p:nvPr/>
        </p:nvSpPr>
        <p:spPr>
          <a:xfrm>
            <a:off x="7256531" y="1459318"/>
            <a:ext cx="33367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>
                <a:solidFill>
                  <a:srgbClr val="0F4871"/>
                </a:solidFill>
                <a:latin typeface="Aptos" panose="020B0004020202020204" pitchFamily="34" charset="0"/>
              </a:rPr>
              <a:t>Other CPD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9BB0A6-48CE-7D42-675C-C7842029261C}"/>
              </a:ext>
            </a:extLst>
          </p:cNvPr>
          <p:cNvSpPr txBox="1"/>
          <p:nvPr/>
        </p:nvSpPr>
        <p:spPr>
          <a:xfrm>
            <a:off x="7165035" y="4428865"/>
            <a:ext cx="3336764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b="1">
                <a:solidFill>
                  <a:srgbClr val="0F4871"/>
                </a:solidFill>
                <a:latin typeface="Aptos"/>
              </a:rPr>
              <a:t>Safeguarding</a:t>
            </a:r>
            <a:endParaRPr lang="en-US" sz="1600" b="1">
              <a:solidFill>
                <a:srgbClr val="0F4871"/>
              </a:solidFill>
              <a:latin typeface="Aptos" panose="020B0004020202020204" pitchFamily="34" charset="0"/>
            </a:endParaRPr>
          </a:p>
          <a:p>
            <a:endParaRPr lang="en-US" sz="1400" b="1">
              <a:solidFill>
                <a:srgbClr val="0F4871"/>
              </a:solidFill>
              <a:latin typeface="Aptos"/>
            </a:endParaRPr>
          </a:p>
          <a:p>
            <a:pPr marL="171450" indent="-171450">
              <a:buFont typeface="Arial"/>
              <a:buChar char="•"/>
            </a:pPr>
            <a:r>
              <a:rPr lang="en-US" sz="1400" b="1">
                <a:solidFill>
                  <a:srgbClr val="000000"/>
                </a:solidFill>
                <a:latin typeface="Aptos"/>
              </a:rPr>
              <a:t>DSL Network 13th Oct &amp; 15th Oct</a:t>
            </a:r>
            <a:endParaRPr lang="en-US" sz="1400">
              <a:latin typeface="Apto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8EC7BF-2684-5505-1580-8C8A7A2F3D9B}"/>
              </a:ext>
            </a:extLst>
          </p:cNvPr>
          <p:cNvSpPr txBox="1"/>
          <p:nvPr/>
        </p:nvSpPr>
        <p:spPr>
          <a:xfrm>
            <a:off x="7212429" y="1888659"/>
            <a:ext cx="3452163" cy="130805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GB" sz="1400" b="1"/>
              <a:t>Behaviour Circle – 15th Oct</a:t>
            </a:r>
          </a:p>
          <a:p>
            <a:endParaRPr lang="en-GB" sz="1400" b="1"/>
          </a:p>
          <a:p>
            <a:pPr marL="171450" indent="-171450">
              <a:buFont typeface="Arial,Sans-Serif" panose="020B0604020202020204" pitchFamily="34" charset="0"/>
              <a:buChar char="•"/>
            </a:pPr>
            <a:r>
              <a:rPr lang="en-US" sz="1400" b="1"/>
              <a:t>Equality Diversity &amp; Inclusion - 2nd Oct, 16th Oct, 27th Nov</a:t>
            </a:r>
            <a:endParaRPr lang="en-US" sz="140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b="1"/>
          </a:p>
          <a:p>
            <a:pPr fontAlgn="base"/>
            <a:endParaRPr lang="en-GB" sz="1100" b="1"/>
          </a:p>
        </p:txBody>
      </p:sp>
      <p:pic>
        <p:nvPicPr>
          <p:cNvPr id="23" name="Picture 22" descr="A qr code with a few black squares&#10;&#10;AI-generated content may be incorrect.">
            <a:extLst>
              <a:ext uri="{FF2B5EF4-FFF2-40B4-BE49-F238E27FC236}">
                <a16:creationId xmlns:a16="http://schemas.microsoft.com/office/drawing/2014/main" id="{1A3EB569-A7F5-ABCC-494C-446122FBB0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1093" y="6354856"/>
            <a:ext cx="893411" cy="89341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0DBC517-2950-6835-23D2-92E6BFE461BB}"/>
              </a:ext>
            </a:extLst>
          </p:cNvPr>
          <p:cNvSpPr txBox="1"/>
          <p:nvPr/>
        </p:nvSpPr>
        <p:spPr>
          <a:xfrm>
            <a:off x="196849" y="86959"/>
            <a:ext cx="791456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 b="1">
                <a:solidFill>
                  <a:srgbClr val="31162F"/>
                </a:solidFill>
                <a:latin typeface="Aptos ExtraBold" panose="020B0004020202020204" pitchFamily="34" charset="0"/>
              </a:rPr>
              <a:t>BRISTOL EARLY YEARS </a:t>
            </a:r>
          </a:p>
          <a:p>
            <a:r>
              <a:rPr lang="en-US" sz="2000" b="1">
                <a:solidFill>
                  <a:srgbClr val="31162F"/>
                </a:solidFill>
                <a:latin typeface="Aptos SemiBold"/>
              </a:rPr>
              <a:t>Professional development overview - Terms 1&amp; 2    2026-27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5C5B068-182C-201A-74BA-C733556D60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887" y="92352"/>
            <a:ext cx="876300" cy="8890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9AF1D8DC-BE9B-4740-B3F5-6BCCF4C7436B}"/>
              </a:ext>
            </a:extLst>
          </p:cNvPr>
          <p:cNvSpPr txBox="1"/>
          <p:nvPr/>
        </p:nvSpPr>
        <p:spPr>
          <a:xfrm>
            <a:off x="229180" y="1065782"/>
            <a:ext cx="10258162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700" b="1" i="1">
                <a:latin typeface="Aptos SemiBold" panose="020B0004020202020204" pitchFamily="34" charset="0"/>
              </a:rPr>
              <a:t>Fostering ambition, tackling inequality and promoting continuous improvement in the early years</a:t>
            </a:r>
          </a:p>
        </p:txBody>
      </p:sp>
      <p:pic>
        <p:nvPicPr>
          <p:cNvPr id="31" name="Picture 30" descr="A person's hands holding a pair of scissors and a spoon&#10;&#10;AI-generated content may be incorrect.">
            <a:extLst>
              <a:ext uri="{FF2B5EF4-FFF2-40B4-BE49-F238E27FC236}">
                <a16:creationId xmlns:a16="http://schemas.microsoft.com/office/drawing/2014/main" id="{A416FE83-D514-7F36-26A2-7D08FA46960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2971"/>
          <a:stretch>
            <a:fillRect/>
          </a:stretch>
        </p:blipFill>
        <p:spPr>
          <a:xfrm>
            <a:off x="4863696" y="6354856"/>
            <a:ext cx="2005401" cy="893411"/>
          </a:xfrm>
          <a:prstGeom prst="rect">
            <a:avLst/>
          </a:prstGeom>
        </p:spPr>
      </p:pic>
      <p:pic>
        <p:nvPicPr>
          <p:cNvPr id="30" name="Picture 29" descr="A logo for a company&#10;&#10;AI-generated content may be incorrect.">
            <a:extLst>
              <a:ext uri="{FF2B5EF4-FFF2-40B4-BE49-F238E27FC236}">
                <a16:creationId xmlns:a16="http://schemas.microsoft.com/office/drawing/2014/main" id="{AD8ECBB6-FA0C-A635-A098-612558C407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4493" y="6091446"/>
            <a:ext cx="628798" cy="439210"/>
          </a:xfrm>
          <a:prstGeom prst="rect">
            <a:avLst/>
          </a:prstGeom>
        </p:spPr>
      </p:pic>
      <p:pic>
        <p:nvPicPr>
          <p:cNvPr id="15" name="Picture 14" descr="A logo for a company&#10;&#10;AI-generated content may be incorrect.">
            <a:extLst>
              <a:ext uri="{FF2B5EF4-FFF2-40B4-BE49-F238E27FC236}">
                <a16:creationId xmlns:a16="http://schemas.microsoft.com/office/drawing/2014/main" id="{AD1338B0-9FC5-E92E-6081-A196A7A51D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73820" y="5117914"/>
            <a:ext cx="667531" cy="461453"/>
          </a:xfrm>
          <a:prstGeom prst="rect">
            <a:avLst/>
          </a:prstGeom>
        </p:spPr>
      </p:pic>
      <p:pic>
        <p:nvPicPr>
          <p:cNvPr id="17" name="Picture 16" descr="A logo for a company&#10;&#10;AI-generated content may be incorrect.">
            <a:extLst>
              <a:ext uri="{FF2B5EF4-FFF2-40B4-BE49-F238E27FC236}">
                <a16:creationId xmlns:a16="http://schemas.microsoft.com/office/drawing/2014/main" id="{F77AF9F6-7167-2967-FA52-4658384032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12483" y="1904463"/>
            <a:ext cx="484855" cy="36721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B35B6D5-44D6-F4AD-D2E8-0186606EFD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15626" y="65263"/>
            <a:ext cx="1385283" cy="94215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B380285-474E-F3B6-4664-A066A456FB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58581" y="1807965"/>
            <a:ext cx="673562" cy="470181"/>
          </a:xfrm>
          <a:prstGeom prst="rect">
            <a:avLst/>
          </a:prstGeom>
        </p:spPr>
      </p:pic>
      <p:pic>
        <p:nvPicPr>
          <p:cNvPr id="20" name="Picture 19" descr="A bird with a speech bubble&#10;&#10;AI-generated content may be incorrect.">
            <a:extLst>
              <a:ext uri="{FF2B5EF4-FFF2-40B4-BE49-F238E27FC236}">
                <a16:creationId xmlns:a16="http://schemas.microsoft.com/office/drawing/2014/main" id="{F77C4BCC-BAF4-259B-3470-C197BD7906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59557" y="3022890"/>
            <a:ext cx="673562" cy="47018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0FC5170-35D5-BC36-3444-335DA35ECC91}"/>
              </a:ext>
            </a:extLst>
          </p:cNvPr>
          <p:cNvSpPr txBox="1"/>
          <p:nvPr/>
        </p:nvSpPr>
        <p:spPr>
          <a:xfrm>
            <a:off x="7211359" y="5945923"/>
            <a:ext cx="5345906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i="0" u="none" strike="noStrike" baseline="0">
                <a:solidFill>
                  <a:srgbClr val="0F4871"/>
                </a:solidFill>
                <a:latin typeface="Aptos"/>
              </a:rPr>
              <a:t>Stronger Practice Hub CPD</a:t>
            </a:r>
            <a:endParaRPr lang="en-GB" sz="1600"/>
          </a:p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F3E4279-82DF-5C41-E08C-6E9FF687943F}"/>
              </a:ext>
            </a:extLst>
          </p:cNvPr>
          <p:cNvSpPr txBox="1"/>
          <p:nvPr/>
        </p:nvSpPr>
        <p:spPr>
          <a:xfrm>
            <a:off x="7251329" y="3770910"/>
            <a:ext cx="3066732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Arial,Sans-Serif"/>
              <a:buChar char="•"/>
            </a:pPr>
            <a:r>
              <a:rPr lang="en-GB" sz="1400" b="1" i="0" u="none" strike="noStrike" baseline="0">
                <a:solidFill>
                  <a:srgbClr val="000000"/>
                </a:solidFill>
                <a:latin typeface="Aptos"/>
                <a:ea typeface="Arial"/>
                <a:cs typeface="Arial"/>
              </a:rPr>
              <a:t>Enhancing creativity through Art </a:t>
            </a:r>
            <a:r>
              <a:rPr lang="en-GB" sz="1400" b="1">
                <a:solidFill>
                  <a:srgbClr val="000000"/>
                </a:solidFill>
                <a:latin typeface="Aptos"/>
                <a:ea typeface="Arial"/>
                <a:cs typeface="Arial"/>
              </a:rPr>
              <a:t>– 12th Oct</a:t>
            </a:r>
            <a:r>
              <a:rPr lang="en-GB" sz="1400" b="0" i="0">
                <a:solidFill>
                  <a:srgbClr val="000000"/>
                </a:solidFill>
                <a:latin typeface="Aptos"/>
                <a:ea typeface="Arial"/>
                <a:cs typeface="Arial"/>
              </a:rPr>
              <a:t>​</a:t>
            </a:r>
          </a:p>
          <a:p>
            <a:pPr lvl="0" algn="ctr" rtl="0"/>
            <a:endParaRPr lang="en-GB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42F4445-4170-ACF8-E018-DA8875FE8813}"/>
              </a:ext>
            </a:extLst>
          </p:cNvPr>
          <p:cNvSpPr txBox="1"/>
          <p:nvPr/>
        </p:nvSpPr>
        <p:spPr>
          <a:xfrm>
            <a:off x="7251290" y="3180327"/>
            <a:ext cx="2507019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GB" sz="1400" b="1" i="0" u="none" strike="noStrike" baseline="0">
                <a:solidFill>
                  <a:srgbClr val="000000"/>
                </a:solidFill>
                <a:latin typeface="Aptos"/>
              </a:rPr>
              <a:t>Unlocking </a:t>
            </a:r>
            <a:r>
              <a:rPr lang="en-GB" sz="1400" b="1">
                <a:solidFill>
                  <a:srgbClr val="000000"/>
                </a:solidFill>
                <a:latin typeface="Aptos"/>
              </a:rPr>
              <a:t>Outdoors</a:t>
            </a:r>
            <a:r>
              <a:rPr lang="en-GB" sz="1400" b="1" i="0" u="none" strike="noStrike" baseline="0">
                <a:solidFill>
                  <a:srgbClr val="000000"/>
                </a:solidFill>
                <a:latin typeface="Aptos"/>
              </a:rPr>
              <a:t> Network</a:t>
            </a:r>
            <a:r>
              <a:rPr lang="en-GB" sz="1400" b="1">
                <a:solidFill>
                  <a:srgbClr val="000000"/>
                </a:solidFill>
                <a:latin typeface="Aptos"/>
              </a:rPr>
              <a:t> - </a:t>
            </a:r>
            <a:r>
              <a:rPr lang="en-GB" sz="1400" b="1" i="0" u="none" strike="noStrike" baseline="0">
                <a:solidFill>
                  <a:srgbClr val="000000"/>
                </a:solidFill>
                <a:latin typeface="Aptos"/>
              </a:rPr>
              <a:t>28th </a:t>
            </a:r>
            <a:r>
              <a:rPr lang="en-GB" sz="1400" b="1">
                <a:solidFill>
                  <a:srgbClr val="000000"/>
                </a:solidFill>
                <a:latin typeface="Aptos"/>
              </a:rPr>
              <a:t>Sep</a:t>
            </a:r>
            <a:r>
              <a:rPr lang="en-GB" sz="1200" b="1" dirty="0">
                <a:solidFill>
                  <a:srgbClr val="000000"/>
                </a:solidFill>
                <a:latin typeface="Aptos"/>
              </a:rPr>
              <a:t>t</a:t>
            </a:r>
            <a:endParaRPr lang="en-GB" sz="1200"/>
          </a:p>
          <a:p>
            <a:pPr algn="ctr"/>
            <a:endParaRPr lang="en-GB"/>
          </a:p>
        </p:txBody>
      </p:sp>
      <p:pic>
        <p:nvPicPr>
          <p:cNvPr id="32" name="Picture 31" descr="A bird with a speech bubble&#10;&#10;AI-generated content may be incorrect.">
            <a:extLst>
              <a:ext uri="{FF2B5EF4-FFF2-40B4-BE49-F238E27FC236}">
                <a16:creationId xmlns:a16="http://schemas.microsoft.com/office/drawing/2014/main" id="{85092AA9-6F30-985E-90E6-DDF4E8436A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27945" y="3270670"/>
            <a:ext cx="673562" cy="470181"/>
          </a:xfrm>
          <a:prstGeom prst="rect">
            <a:avLst/>
          </a:prstGeom>
        </p:spPr>
      </p:pic>
      <p:pic>
        <p:nvPicPr>
          <p:cNvPr id="8" name="Picture 7" descr="A bird with a speech bubble&#10;&#10;AI-generated content may be incorrect.">
            <a:extLst>
              <a:ext uri="{FF2B5EF4-FFF2-40B4-BE49-F238E27FC236}">
                <a16:creationId xmlns:a16="http://schemas.microsoft.com/office/drawing/2014/main" id="{23A81E0B-8943-F3E7-A986-E65B9CFB37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60815" y="4505248"/>
            <a:ext cx="673562" cy="4701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697576D-8506-66AD-4E26-E7019B4E5840}"/>
              </a:ext>
            </a:extLst>
          </p:cNvPr>
          <p:cNvSpPr txBox="1"/>
          <p:nvPr/>
        </p:nvSpPr>
        <p:spPr>
          <a:xfrm>
            <a:off x="227967" y="5969901"/>
            <a:ext cx="534590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>
                <a:solidFill>
                  <a:srgbClr val="0F4871"/>
                </a:solidFill>
              </a:rPr>
              <a:t>SALT</a:t>
            </a:r>
          </a:p>
        </p:txBody>
      </p:sp>
      <p:pic>
        <p:nvPicPr>
          <p:cNvPr id="16" name="Picture 15" descr="A logo for a company&#10;&#10;AI-generated content may be incorrect.">
            <a:extLst>
              <a:ext uri="{FF2B5EF4-FFF2-40B4-BE49-F238E27FC236}">
                <a16:creationId xmlns:a16="http://schemas.microsoft.com/office/drawing/2014/main" id="{47E950A0-4BB0-E55B-876C-656CBFD599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0057" y="2294507"/>
            <a:ext cx="512168" cy="33428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4033E9C6-B1C1-AF14-D602-BA292F29E48A}"/>
              </a:ext>
            </a:extLst>
          </p:cNvPr>
          <p:cNvSpPr txBox="1"/>
          <p:nvPr/>
        </p:nvSpPr>
        <p:spPr>
          <a:xfrm>
            <a:off x="228448" y="4974687"/>
            <a:ext cx="3336760" cy="8412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71450" indent="-171450">
              <a:spcAft>
                <a:spcPts val="400"/>
              </a:spcAft>
              <a:buSzPct val="120000"/>
              <a:buFont typeface="Arial" panose="020B0604020202020204" pitchFamily="34" charset="0"/>
              <a:buChar char="•"/>
            </a:pPr>
            <a:r>
              <a:rPr lang="en-US" sz="1400" b="1"/>
              <a:t>North – 2nd Nov</a:t>
            </a:r>
            <a:endParaRPr lang="en-US" sz="1400"/>
          </a:p>
          <a:p>
            <a:pPr marL="171450" indent="-171450">
              <a:spcAft>
                <a:spcPts val="400"/>
              </a:spcAft>
              <a:buSzPct val="120000"/>
              <a:buFont typeface="Arial" panose="020B0604020202020204" pitchFamily="34" charset="0"/>
              <a:buChar char="•"/>
            </a:pPr>
            <a:r>
              <a:rPr lang="en-US" sz="1400" b="1"/>
              <a:t>East Central – 1st Dec</a:t>
            </a:r>
          </a:p>
          <a:p>
            <a:pPr marL="171450" indent="-171450">
              <a:spcAft>
                <a:spcPts val="400"/>
              </a:spcAft>
              <a:buSzPct val="120000"/>
              <a:buFont typeface="Arial" panose="020B0604020202020204" pitchFamily="34" charset="0"/>
              <a:buChar char="•"/>
            </a:pPr>
            <a:r>
              <a:rPr lang="en-US" sz="1400" b="1"/>
              <a:t>South – 21st Oct</a:t>
            </a:r>
            <a:endParaRPr lang="en-US" sz="1400"/>
          </a:p>
        </p:txBody>
      </p:sp>
      <p:pic>
        <p:nvPicPr>
          <p:cNvPr id="35" name="Picture 34" descr="A bird with a speech bubble&#10;&#10;AI-generated content may be incorrect.">
            <a:extLst>
              <a:ext uri="{FF2B5EF4-FFF2-40B4-BE49-F238E27FC236}">
                <a16:creationId xmlns:a16="http://schemas.microsoft.com/office/drawing/2014/main" id="{088727C2-1B3C-D1E6-48F3-48D790FF5F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6204" y="1576560"/>
            <a:ext cx="673562" cy="470181"/>
          </a:xfrm>
          <a:prstGeom prst="rect">
            <a:avLst/>
          </a:prstGeom>
        </p:spPr>
      </p:pic>
      <p:pic>
        <p:nvPicPr>
          <p:cNvPr id="37" name="Picture 36" descr="A logo for a company&#10;&#10;AI-generated content may be incorrect.">
            <a:extLst>
              <a:ext uri="{FF2B5EF4-FFF2-40B4-BE49-F238E27FC236}">
                <a16:creationId xmlns:a16="http://schemas.microsoft.com/office/drawing/2014/main" id="{17D03CF9-D446-7C80-D613-EC891CD673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3023" y="3169815"/>
            <a:ext cx="512168" cy="334281"/>
          </a:xfrm>
          <a:prstGeom prst="rect">
            <a:avLst/>
          </a:prstGeom>
        </p:spPr>
      </p:pic>
      <p:pic>
        <p:nvPicPr>
          <p:cNvPr id="38" name="Picture 37" descr="A bird with a speech bubble&#10;&#10;AI-generated content may be incorrect.">
            <a:extLst>
              <a:ext uri="{FF2B5EF4-FFF2-40B4-BE49-F238E27FC236}">
                <a16:creationId xmlns:a16="http://schemas.microsoft.com/office/drawing/2014/main" id="{CC07959E-CF06-A26E-6C83-02D6ACB585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08723" y="1534327"/>
            <a:ext cx="475828" cy="371269"/>
          </a:xfrm>
          <a:prstGeom prst="rect">
            <a:avLst/>
          </a:prstGeom>
        </p:spPr>
      </p:pic>
      <p:pic>
        <p:nvPicPr>
          <p:cNvPr id="39" name="Picture 38" descr="A logo for a company&#10;&#10;AI-generated content may be incorrect.">
            <a:extLst>
              <a:ext uri="{FF2B5EF4-FFF2-40B4-BE49-F238E27FC236}">
                <a16:creationId xmlns:a16="http://schemas.microsoft.com/office/drawing/2014/main" id="{35334D85-7B76-D2D9-B7EB-0C83BC0413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02823" y="2525646"/>
            <a:ext cx="484855" cy="367213"/>
          </a:xfrm>
          <a:prstGeom prst="rect">
            <a:avLst/>
          </a:prstGeom>
        </p:spPr>
      </p:pic>
      <p:pic>
        <p:nvPicPr>
          <p:cNvPr id="40" name="Picture 39" descr="A red circle with a white sailboat and a castle in the background&#10;&#10;AI-generated content may be incorrect.">
            <a:extLst>
              <a:ext uri="{FF2B5EF4-FFF2-40B4-BE49-F238E27FC236}">
                <a16:creationId xmlns:a16="http://schemas.microsoft.com/office/drawing/2014/main" id="{573FE2F3-D58C-E7E3-2F70-C4021BDC8E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2141" y="4433940"/>
            <a:ext cx="445520" cy="4509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73FC4E4-1102-F139-DB9F-4312C06251F8}"/>
              </a:ext>
            </a:extLst>
          </p:cNvPr>
          <p:cNvSpPr txBox="1"/>
          <p:nvPr/>
        </p:nvSpPr>
        <p:spPr>
          <a:xfrm>
            <a:off x="305442" y="6346554"/>
            <a:ext cx="3130774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Early Years Speech &amp; Language Therapy – Children and Young People’s Services</a:t>
            </a:r>
            <a:endParaRPr lang="en-US" sz="1600" dirty="0"/>
          </a:p>
          <a:p>
            <a:pPr algn="ctr"/>
            <a:endParaRPr lang="en-GB">
              <a:solidFill>
                <a:srgbClr val="00000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58CA836-A426-A6BB-FFA1-515B729A1660}"/>
              </a:ext>
            </a:extLst>
          </p:cNvPr>
          <p:cNvSpPr txBox="1"/>
          <p:nvPr/>
        </p:nvSpPr>
        <p:spPr>
          <a:xfrm>
            <a:off x="7210121" y="6354501"/>
            <a:ext cx="3050806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Bristol &amp; Beyond Stronger Practice Hub - Bristol Early Years Teaching Hub</a:t>
            </a:r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435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89f0e42-f61e-42f4-8f80-38263515bbbd">
      <Terms xmlns="http://schemas.microsoft.com/office/infopath/2007/PartnerControls"/>
    </lcf76f155ced4ddcb4097134ff3c332f>
    <TaxCatchAll xmlns="90a9a386-63b2-4faf-bf37-ada4eccc0810" xsi:nil="true"/>
    <Notes xmlns="b89f0e42-f61e-42f4-8f80-38263515bbb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53EBC817195249991CE1EDB110EF1E" ma:contentTypeVersion="23" ma:contentTypeDescription="Create a new document." ma:contentTypeScope="" ma:versionID="d9986469656760dc28fefed67f5be91e">
  <xsd:schema xmlns:xsd="http://www.w3.org/2001/XMLSchema" xmlns:xs="http://www.w3.org/2001/XMLSchema" xmlns:p="http://schemas.microsoft.com/office/2006/metadata/properties" xmlns:ns2="b89f0e42-f61e-42f4-8f80-38263515bbbd" xmlns:ns3="90a9a386-63b2-4faf-bf37-ada4eccc0810" targetNamespace="http://schemas.microsoft.com/office/2006/metadata/properties" ma:root="true" ma:fieldsID="b72e4f535c559d6d37ada505c390b2f5" ns2:_="" ns3:_="">
    <xsd:import namespace="b89f0e42-f61e-42f4-8f80-38263515bbbd"/>
    <xsd:import namespace="90a9a386-63b2-4faf-bf37-ada4eccc08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Note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9f0e42-f61e-42f4-8f80-38263515bb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cf50c9d-bc8f-48ed-ba3c-7168a5cdc8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Notes" ma:index="24" nillable="true" ma:displayName="Notes" ma:format="Dropdown" ma:internalName="Notes">
      <xsd:simpleType>
        <xsd:restriction base="dms:Note">
          <xsd:maxLength value="255"/>
        </xsd:restriction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a9a386-63b2-4faf-bf37-ada4eccc081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04899d0-23e1-4bc7-b572-7faab875b93a}" ma:internalName="TaxCatchAll" ma:showField="CatchAllData" ma:web="90a9a386-63b2-4faf-bf37-ada4eccc08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AD8287-E6F1-4CD9-AA13-5BBDA8E0E32D}">
  <ds:schemaRefs>
    <ds:schemaRef ds:uri="189b4adc-1c1e-4806-b2e9-f11f0dbb820c"/>
    <ds:schemaRef ds:uri="90a9a386-63b2-4faf-bf37-ada4eccc0810"/>
    <ds:schemaRef ds:uri="b89f0e42-f61e-42f4-8f80-38263515bbbd"/>
    <ds:schemaRef ds:uri="d189baa1-247b-4b74-b196-25d690a30ea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698B198-D03C-4375-AB44-33470AAA3D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DE1437-2CF2-4904-A685-C004397DEE8C}">
  <ds:schemaRefs>
    <ds:schemaRef ds:uri="90a9a386-63b2-4faf-bf37-ada4eccc0810"/>
    <ds:schemaRef ds:uri="b89f0e42-f61e-42f4-8f80-38263515bbb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Jade Harding</dc:creator>
  <cp:revision>26</cp:revision>
  <cp:lastPrinted>2026-01-29T15:36:52Z</cp:lastPrinted>
  <dcterms:created xsi:type="dcterms:W3CDTF">2026-01-26T15:39:26Z</dcterms:created>
  <dcterms:modified xsi:type="dcterms:W3CDTF">2026-08-19T07:52:47Z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9fc0e63-07aa-4a42-9f0d-00e32f43700c_Enabled">
    <vt:lpwstr>true</vt:lpwstr>
  </property>
  <property fmtid="{D5CDD505-2E9C-101B-9397-08002B2CF9AE}" pid="3" name="MSIP_Label_e9fc0e63-07aa-4a42-9f0d-00e32f43700c_SetDate">
    <vt:lpwstr>2026-01-26T15:40:55Z</vt:lpwstr>
  </property>
  <property fmtid="{D5CDD505-2E9C-101B-9397-08002B2CF9AE}" pid="4" name="MSIP_Label_e9fc0e63-07aa-4a42-9f0d-00e32f43700c_Method">
    <vt:lpwstr>Standard</vt:lpwstr>
  </property>
  <property fmtid="{D5CDD505-2E9C-101B-9397-08002B2CF9AE}" pid="5" name="MSIP_Label_e9fc0e63-07aa-4a42-9f0d-00e32f43700c_Name">
    <vt:lpwstr>OFFICIAL - Internal</vt:lpwstr>
  </property>
  <property fmtid="{D5CDD505-2E9C-101B-9397-08002B2CF9AE}" pid="6" name="MSIP_Label_e9fc0e63-07aa-4a42-9f0d-00e32f43700c_SiteId">
    <vt:lpwstr>6378a7a5-0f21-4482-aee0-897eb7de331f</vt:lpwstr>
  </property>
  <property fmtid="{D5CDD505-2E9C-101B-9397-08002B2CF9AE}" pid="7" name="MSIP_Label_e9fc0e63-07aa-4a42-9f0d-00e32f43700c_ActionId">
    <vt:lpwstr>45f083e7-a3b7-46e9-a977-d28414903906</vt:lpwstr>
  </property>
  <property fmtid="{D5CDD505-2E9C-101B-9397-08002B2CF9AE}" pid="8" name="MSIP_Label_e9fc0e63-07aa-4a42-9f0d-00e32f43700c_ContentBits">
    <vt:lpwstr>2</vt:lpwstr>
  </property>
  <property fmtid="{D5CDD505-2E9C-101B-9397-08002B2CF9AE}" pid="9" name="MSIP_Label_e9fc0e63-07aa-4a42-9f0d-00e32f43700c_Tag">
    <vt:lpwstr>50, 3, 0, 1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OFFICIAL</vt:lpwstr>
  </property>
  <property fmtid="{D5CDD505-2E9C-101B-9397-08002B2CF9AE}" pid="12" name="ContentTypeId">
    <vt:lpwstr>0x0101003553EBC817195249991CE1EDB110EF1E</vt:lpwstr>
  </property>
  <property fmtid="{D5CDD505-2E9C-101B-9397-08002B2CF9AE}" pid="13" name="MediaServiceImageTags">
    <vt:lpwstr/>
  </property>
</Properties>
</file>